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838383"/>
              </a:solidFill>
              <a:prstDash val="solid"/>
              <a:miter lim="400000"/>
            </a:ln>
          </a:left>
          <a:right>
            <a:ln w="3175" cap="flat">
              <a:solidFill>
                <a:srgbClr val="838383"/>
              </a:solidFill>
              <a:prstDash val="solid"/>
              <a:miter lim="400000"/>
            </a:ln>
          </a:right>
          <a:top>
            <a:ln w="3175" cap="flat">
              <a:solidFill>
                <a:srgbClr val="838383"/>
              </a:solidFill>
              <a:prstDash val="solid"/>
              <a:miter lim="400000"/>
            </a:ln>
          </a:top>
          <a:bottom>
            <a:ln w="3175" cap="flat">
              <a:solidFill>
                <a:srgbClr val="838383"/>
              </a:solidFill>
              <a:prstDash val="solid"/>
              <a:miter lim="400000"/>
            </a:ln>
          </a:bottom>
          <a:insideH>
            <a:ln w="3175" cap="flat">
              <a:solidFill>
                <a:srgbClr val="838383"/>
              </a:solidFill>
              <a:prstDash val="solid"/>
              <a:miter lim="400000"/>
            </a:ln>
          </a:insideH>
          <a:insideV>
            <a:ln w="3175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808080"/>
              </a:solidFill>
              <a:prstDash val="solid"/>
              <a:miter lim="400000"/>
            </a:ln>
          </a:right>
          <a:top>
            <a:ln w="3175" cap="flat">
              <a:solidFill>
                <a:srgbClr val="808080"/>
              </a:solidFill>
              <a:prstDash val="solid"/>
              <a:miter lim="400000"/>
            </a:ln>
          </a:top>
          <a:bottom>
            <a:ln w="3175" cap="flat">
              <a:solidFill>
                <a:srgbClr val="808080"/>
              </a:solidFill>
              <a:prstDash val="solid"/>
              <a:miter lim="400000"/>
            </a:ln>
          </a:bottom>
          <a:insideH>
            <a:ln w="3175" cap="flat">
              <a:solidFill>
                <a:srgbClr val="808080"/>
              </a:solidFill>
              <a:prstDash val="solid"/>
              <a:miter lim="400000"/>
            </a:ln>
          </a:insideH>
          <a:insideV>
            <a:ln w="3175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chemeClr val="accent3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4D4D4D"/>
              </a:solidFill>
              <a:prstDash val="solid"/>
              <a:miter lim="400000"/>
            </a:ln>
          </a:right>
          <a:top>
            <a:ln w="3175" cap="flat">
              <a:solidFill>
                <a:srgbClr val="4D4D4D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4D4D4D"/>
              </a:solidFill>
              <a:prstDash val="solid"/>
              <a:miter lim="400000"/>
            </a:ln>
          </a:insideH>
          <a:insideV>
            <a:ln w="3175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F8BA00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464646"/>
              </a:solidFill>
              <a:prstDash val="solid"/>
              <a:miter lim="400000"/>
            </a:ln>
          </a:left>
          <a:right>
            <a:ln w="3175" cap="flat">
              <a:solidFill>
                <a:srgbClr val="464646"/>
              </a:solidFill>
              <a:prstDash val="solid"/>
              <a:miter lim="400000"/>
            </a:ln>
          </a:right>
          <a:top>
            <a:ln w="3175" cap="flat">
              <a:solidFill>
                <a:srgbClr val="464646"/>
              </a:solidFill>
              <a:prstDash val="solid"/>
              <a:miter lim="400000"/>
            </a:ln>
          </a:top>
          <a:bottom>
            <a:ln w="3175" cap="flat">
              <a:solidFill>
                <a:srgbClr val="464646"/>
              </a:solidFill>
              <a:prstDash val="solid"/>
              <a:miter lim="400000"/>
            </a:ln>
          </a:bottom>
          <a:insideH>
            <a:ln w="3175" cap="flat">
              <a:solidFill>
                <a:srgbClr val="464646"/>
              </a:solidFill>
              <a:prstDash val="solid"/>
              <a:miter lim="400000"/>
            </a:ln>
          </a:insideH>
          <a:insideV>
            <a:ln w="3175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E5E5E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C3C3C3"/>
              </a:solidFill>
              <a:prstDash val="solid"/>
              <a:miter lim="400000"/>
            </a:ln>
          </a:top>
          <a:bottom>
            <a:ln w="3175" cap="flat">
              <a:solidFill>
                <a:srgbClr val="C3C3C3"/>
              </a:solidFill>
              <a:prstDash val="solid"/>
              <a:miter lim="400000"/>
            </a:ln>
          </a:bottom>
          <a:insideH>
            <a:ln w="3175" cap="flat">
              <a:solidFill>
                <a:srgbClr val="C3C3C3"/>
              </a:solidFill>
              <a:prstDash val="solid"/>
              <a:miter lim="400000"/>
            </a:ln>
          </a:insideH>
          <a:insideV>
            <a:ln w="3175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E5E5E"/>
              </a:solidFill>
              <a:prstDash val="solid"/>
              <a:miter lim="400000"/>
            </a:ln>
          </a:left>
          <a:right>
            <a:ln w="3175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CB297B"/>
              </a:solidFill>
              <a:prstDash val="solid"/>
              <a:miter lim="400000"/>
            </a:ln>
          </a:top>
          <a:bottom>
            <a:ln w="3175" cap="flat">
              <a:solidFill>
                <a:srgbClr val="5E5E5E"/>
              </a:solidFill>
              <a:prstDash val="solid"/>
              <a:miter lim="400000"/>
            </a:ln>
          </a:bottom>
          <a:insideH>
            <a:ln w="3175" cap="flat">
              <a:solidFill>
                <a:srgbClr val="5E5E5E"/>
              </a:solidFill>
              <a:prstDash val="solid"/>
              <a:miter lim="400000"/>
            </a:ln>
          </a:insideH>
          <a:insideV>
            <a:ln w="3175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5E5E5E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6C6C6C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6C6C6C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6C6C6C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12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40714" y="7544460"/>
            <a:ext cx="11717869" cy="339722"/>
          </a:xfrm>
          <a:prstGeom prst="rect">
            <a:avLst/>
          </a:prstGeom>
        </p:spPr>
        <p:txBody>
          <a:bodyPr lIns="24383" tIns="24383" rIns="24383" bIns="24383"/>
          <a:lstStyle>
            <a:lvl1pPr defTabSz="487228">
              <a:defRPr sz="1992"/>
            </a:lvl1pPr>
          </a:lstStyle>
          <a:p>
            <a:r>
              <a:t>Автор и дата</a:t>
            </a:r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Информационное сообщ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43466" y="3843649"/>
            <a:ext cx="11717868" cy="2066302"/>
          </a:xfrm>
          <a:prstGeom prst="rect">
            <a:avLst/>
          </a:prstGeom>
        </p:spPr>
        <p:txBody>
          <a:bodyPr anchor="ctr"/>
          <a:lstStyle>
            <a:lvl1pPr algn="ctr" defTabSz="1733930">
              <a:lnSpc>
                <a:spcPct val="80000"/>
              </a:lnSpc>
              <a:defRPr sz="8200" b="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algn="ctr" defTabSz="1733930">
              <a:lnSpc>
                <a:spcPct val="80000"/>
              </a:lnSpc>
              <a:defRPr sz="8200" b="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algn="ctr" defTabSz="1733930">
              <a:lnSpc>
                <a:spcPct val="80000"/>
              </a:lnSpc>
              <a:defRPr sz="8200" b="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algn="ctr" defTabSz="1733930">
              <a:lnSpc>
                <a:spcPct val="80000"/>
              </a:lnSpc>
              <a:defRPr sz="8200" b="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algn="ctr" defTabSz="1733930">
              <a:lnSpc>
                <a:spcPct val="80000"/>
              </a:lnSpc>
              <a:defRPr sz="8200" b="0" spc="-1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Информационное сообщение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ажный фа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Уровень текста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43466" y="1793027"/>
            <a:ext cx="11717868" cy="3862179"/>
          </a:xfrm>
          <a:prstGeom prst="rect">
            <a:avLst/>
          </a:prstGeom>
        </p:spPr>
        <p:txBody>
          <a:bodyPr anchor="b"/>
          <a:lstStyle>
            <a:lvl1pPr algn="ctr" defTabSz="1733930">
              <a:lnSpc>
                <a:spcPct val="80000"/>
              </a:lnSpc>
              <a:defRPr sz="17600" spc="-176"/>
            </a:lvl1pPr>
            <a:lvl2pPr algn="ctr" defTabSz="1733930">
              <a:lnSpc>
                <a:spcPct val="80000"/>
              </a:lnSpc>
              <a:defRPr sz="17600" spc="-176"/>
            </a:lvl2pPr>
            <a:lvl3pPr algn="ctr" defTabSz="1733930">
              <a:lnSpc>
                <a:spcPct val="80000"/>
              </a:lnSpc>
              <a:defRPr sz="17600" spc="-176"/>
            </a:lvl3pPr>
            <a:lvl4pPr algn="ctr" defTabSz="1733930">
              <a:lnSpc>
                <a:spcPct val="80000"/>
              </a:lnSpc>
              <a:defRPr sz="17600" spc="-176"/>
            </a:lvl4pPr>
            <a:lvl5pPr algn="ctr" defTabSz="1733930">
              <a:lnSpc>
                <a:spcPct val="80000"/>
              </a:lnSpc>
              <a:defRPr sz="17600" spc="-176"/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Информация о факте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43466" y="5625696"/>
            <a:ext cx="11717868" cy="498550"/>
          </a:xfrm>
          <a:prstGeom prst="rect">
            <a:avLst/>
          </a:prstGeom>
        </p:spPr>
        <p:txBody>
          <a:bodyPr lIns="24383" tIns="24383" rIns="24383" bIns="24383"/>
          <a:lstStyle>
            <a:lvl1pPr algn="ctr" defTabSz="457877">
              <a:defRPr sz="2964"/>
            </a:lvl1pPr>
          </a:lstStyle>
          <a:p>
            <a:r>
              <a:t>Информация о факте</a:t>
            </a:r>
          </a:p>
        </p:txBody>
      </p:sp>
      <p:sp>
        <p:nvSpPr>
          <p:cNvPr id="10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Авторство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6013" y="6912775"/>
            <a:ext cx="10773362" cy="339723"/>
          </a:xfrm>
          <a:prstGeom prst="rect">
            <a:avLst/>
          </a:prstGeom>
        </p:spPr>
        <p:txBody>
          <a:bodyPr lIns="24383" tIns="24383" rIns="24383" bIns="24383"/>
          <a:lstStyle>
            <a:lvl1pPr defTabSz="487228">
              <a:defRPr sz="1992"/>
            </a:lvl1pPr>
          </a:lstStyle>
          <a:p>
            <a:r>
              <a:t>Авторство</a:t>
            </a:r>
          </a:p>
        </p:txBody>
      </p:sp>
      <p:sp>
        <p:nvSpPr>
          <p:cNvPr id="116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935425" y="3853792"/>
            <a:ext cx="11133950" cy="2046016"/>
          </a:xfrm>
          <a:prstGeom prst="rect">
            <a:avLst/>
          </a:prstGeom>
        </p:spPr>
        <p:txBody>
          <a:bodyPr/>
          <a:lstStyle>
            <a:lvl1pPr marL="454345" indent="-334151" defTabSz="1733930">
              <a:lnSpc>
                <a:spcPct val="90000"/>
              </a:lnSpc>
              <a:defRPr sz="6000" b="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454345" indent="123048" defTabSz="1733930">
              <a:lnSpc>
                <a:spcPct val="90000"/>
              </a:lnSpc>
              <a:defRPr sz="6000" b="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454345" indent="580248" defTabSz="1733930">
              <a:lnSpc>
                <a:spcPct val="90000"/>
              </a:lnSpc>
              <a:defRPr sz="6000" b="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454345" indent="1037448" defTabSz="1733930">
              <a:lnSpc>
                <a:spcPct val="90000"/>
              </a:lnSpc>
              <a:defRPr sz="6000" b="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454345" indent="1494648" defTabSz="1733930">
              <a:lnSpc>
                <a:spcPct val="90000"/>
              </a:lnSpc>
              <a:defRPr sz="6000" b="0" spc="-119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«Важная цитата»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Изображение"/>
          <p:cNvSpPr>
            <a:spLocks noGrp="1"/>
          </p:cNvSpPr>
          <p:nvPr>
            <p:ph type="pic" sz="quarter" idx="21"/>
          </p:nvPr>
        </p:nvSpPr>
        <p:spPr>
          <a:xfrm>
            <a:off x="8405706" y="1761066"/>
            <a:ext cx="3967521" cy="317316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Изображение"/>
          <p:cNvSpPr>
            <a:spLocks noGrp="1"/>
          </p:cNvSpPr>
          <p:nvPr>
            <p:ph type="pic" sz="half" idx="22"/>
          </p:nvPr>
        </p:nvSpPr>
        <p:spPr>
          <a:xfrm>
            <a:off x="7200053" y="3340946"/>
            <a:ext cx="5567681" cy="648009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Изображение"/>
          <p:cNvSpPr>
            <a:spLocks noGrp="1"/>
          </p:cNvSpPr>
          <p:nvPr>
            <p:ph type="pic" idx="23"/>
          </p:nvPr>
        </p:nvSpPr>
        <p:spPr>
          <a:xfrm>
            <a:off x="-74508" y="1483359"/>
            <a:ext cx="8859522" cy="664464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Изображение"/>
          <p:cNvSpPr>
            <a:spLocks noGrp="1"/>
          </p:cNvSpPr>
          <p:nvPr>
            <p:ph type="pic" idx="21"/>
          </p:nvPr>
        </p:nvSpPr>
        <p:spPr>
          <a:xfrm>
            <a:off x="-711201" y="-1727201"/>
            <a:ext cx="14427202" cy="1154176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616374" y="528319"/>
            <a:ext cx="14264642" cy="85434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643466" y="5019040"/>
            <a:ext cx="11717868" cy="2479041"/>
          </a:xfrm>
          <a:prstGeom prst="rect">
            <a:avLst/>
          </a:prstGeom>
        </p:spPr>
        <p:txBody>
          <a:bodyPr/>
          <a:lstStyle/>
          <a:p>
            <a:r>
              <a:t>Заголовок презентации</a:t>
            </a:r>
          </a:p>
        </p:txBody>
      </p:sp>
      <p:sp>
        <p:nvSpPr>
          <p:cNvPr id="23" name="Автор и дата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44101" y="1809140"/>
            <a:ext cx="11716599" cy="339722"/>
          </a:xfrm>
          <a:prstGeom prst="rect">
            <a:avLst/>
          </a:prstGeom>
        </p:spPr>
        <p:txBody>
          <a:bodyPr lIns="24383" tIns="24383" rIns="24383" bIns="24383"/>
          <a:lstStyle>
            <a:lvl1pPr defTabSz="487228">
              <a:defRPr sz="1992"/>
            </a:lvl1pPr>
          </a:lstStyle>
          <a:p>
            <a:r>
              <a:t>Автор и дата</a:t>
            </a:r>
          </a:p>
        </p:txBody>
      </p:sp>
      <p:sp>
        <p:nvSpPr>
          <p:cNvPr id="24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43466" y="7411152"/>
            <a:ext cx="11717868" cy="595708"/>
          </a:xfrm>
          <a:prstGeom prst="rect">
            <a:avLst/>
          </a:prstGeom>
        </p:spPr>
        <p:txBody>
          <a:bodyPr/>
          <a:lstStyle/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 фото (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sz="half" idx="21"/>
          </p:nvPr>
        </p:nvSpPr>
        <p:spPr>
          <a:xfrm>
            <a:off x="5852159" y="1110826"/>
            <a:ext cx="6477248" cy="753872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643466" y="1896533"/>
            <a:ext cx="5215468" cy="3137213"/>
          </a:xfrm>
          <a:prstGeom prst="rect">
            <a:avLst/>
          </a:prstGeom>
        </p:spPr>
        <p:txBody>
          <a:bodyPr/>
          <a:lstStyle>
            <a:lvl1pPr>
              <a:defRPr sz="6000" spc="-119"/>
            </a:lvl1pPr>
          </a:lstStyle>
          <a:p>
            <a:r>
              <a:t>Заголовок слайда</a:t>
            </a:r>
          </a:p>
        </p:txBody>
      </p:sp>
      <p:sp>
        <p:nvSpPr>
          <p:cNvPr id="34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43466" y="4984840"/>
            <a:ext cx="5215468" cy="2872227"/>
          </a:xfrm>
          <a:prstGeom prst="rect">
            <a:avLst/>
          </a:prstGeom>
        </p:spPr>
        <p:txBody>
          <a:bodyPr/>
          <a:lstStyle/>
          <a:p>
            <a:r>
              <a:t>Подзаголовок слайда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380889" y="8170058"/>
            <a:ext cx="236357" cy="22772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643466" y="1794933"/>
            <a:ext cx="11717868" cy="764354"/>
          </a:xfrm>
          <a:prstGeom prst="rect">
            <a:avLst/>
          </a:prstGeom>
        </p:spPr>
        <p:txBody>
          <a:bodyPr anchor="t"/>
          <a:lstStyle>
            <a:lvl1pPr>
              <a:defRPr sz="6000" spc="-119"/>
            </a:lvl1pPr>
          </a:lstStyle>
          <a:p>
            <a:r>
              <a:t>Заголовок слайда</a:t>
            </a:r>
          </a:p>
        </p:txBody>
      </p:sp>
      <p:sp>
        <p:nvSpPr>
          <p:cNvPr id="43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43466" y="2484779"/>
            <a:ext cx="11717868" cy="498550"/>
          </a:xfrm>
          <a:prstGeom prst="rect">
            <a:avLst/>
          </a:prstGeom>
        </p:spPr>
        <p:txBody>
          <a:bodyPr lIns="24383" tIns="24383" rIns="24383" bIns="24383"/>
          <a:lstStyle>
            <a:lvl1pPr defTabSz="457877">
              <a:defRPr sz="2964"/>
            </a:lvl1pPr>
          </a:lstStyle>
          <a:p>
            <a:r>
              <a:t>Подзаголовок слайда</a:t>
            </a:r>
          </a:p>
        </p:txBody>
      </p:sp>
      <p:sp>
        <p:nvSpPr>
          <p:cNvPr id="44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643466" y="3485069"/>
            <a:ext cx="11717868" cy="4403207"/>
          </a:xfrm>
          <a:prstGeom prst="rect">
            <a:avLst/>
          </a:prstGeom>
        </p:spPr>
        <p:txBody>
          <a:bodyPr/>
          <a:lstStyle>
            <a:lvl1pPr marL="4318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3400" b="0"/>
            </a:lvl1pPr>
            <a:lvl2pPr marL="10414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3400" b="0"/>
            </a:lvl2pPr>
            <a:lvl3pPr marL="16510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3400" b="0"/>
            </a:lvl3pPr>
            <a:lvl4pPr marL="22606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3400" b="0"/>
            </a:lvl4pPr>
            <a:lvl5pPr marL="28702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3400" b="0"/>
            </a:lvl5pPr>
          </a:lstStyle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643466" y="3485069"/>
            <a:ext cx="11717868" cy="4403207"/>
          </a:xfrm>
          <a:prstGeom prst="rect">
            <a:avLst/>
          </a:prstGeom>
        </p:spPr>
        <p:txBody>
          <a:bodyPr numCol="2" spcCol="585893"/>
          <a:lstStyle>
            <a:lvl1pPr marL="4318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3400" b="0"/>
            </a:lvl1pPr>
            <a:lvl2pPr marL="10414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3400" b="0"/>
            </a:lvl2pPr>
            <a:lvl3pPr marL="16510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3400" b="0"/>
            </a:lvl3pPr>
            <a:lvl4pPr marL="22606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3400" b="0"/>
            </a:lvl4pPr>
            <a:lvl5pPr marL="28702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3400" b="0"/>
            </a:lvl5pPr>
          </a:lstStyle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43466" y="2484779"/>
            <a:ext cx="5215468" cy="498550"/>
          </a:xfrm>
          <a:prstGeom prst="rect">
            <a:avLst/>
          </a:prstGeom>
        </p:spPr>
        <p:txBody>
          <a:bodyPr lIns="24383" tIns="24383" rIns="24383" bIns="24383"/>
          <a:lstStyle>
            <a:lvl1pPr defTabSz="457877">
              <a:defRPr sz="2964"/>
            </a:lvl1pPr>
          </a:lstStyle>
          <a:p>
            <a:r>
              <a:t>Подзаголовок слайда</a:t>
            </a:r>
          </a:p>
        </p:txBody>
      </p:sp>
      <p:sp>
        <p:nvSpPr>
          <p:cNvPr id="61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43466" y="3485069"/>
            <a:ext cx="5215468" cy="4403536"/>
          </a:xfrm>
          <a:prstGeom prst="rect">
            <a:avLst/>
          </a:prstGeom>
        </p:spPr>
        <p:txBody>
          <a:bodyPr/>
          <a:lstStyle>
            <a:lvl1pPr marL="4318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3400" b="0"/>
            </a:lvl1pPr>
            <a:lvl2pPr marL="10414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3400" b="0"/>
            </a:lvl2pPr>
            <a:lvl3pPr marL="16510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3400" b="0"/>
            </a:lvl3pPr>
            <a:lvl4pPr marL="22606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3400" b="0"/>
            </a:lvl4pPr>
            <a:lvl5pPr marL="28702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sz="3400" b="0"/>
            </a:lvl5pPr>
          </a:lstStyle>
          <a:p>
            <a:r>
              <a:t>Текст пункта на слайде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sz="half" idx="22"/>
          </p:nvPr>
        </p:nvSpPr>
        <p:spPr>
          <a:xfrm>
            <a:off x="6502400" y="1001991"/>
            <a:ext cx="5822333" cy="776311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643466" y="1794933"/>
            <a:ext cx="5215468" cy="765387"/>
          </a:xfrm>
          <a:prstGeom prst="rect">
            <a:avLst/>
          </a:prstGeom>
        </p:spPr>
        <p:txBody>
          <a:bodyPr anchor="t"/>
          <a:lstStyle>
            <a:lvl1pPr>
              <a:defRPr sz="6000" spc="-119"/>
            </a:lvl1pPr>
          </a:lstStyle>
          <a:p>
            <a:r>
              <a:t>Заголовок слайда</a:t>
            </a:r>
          </a:p>
        </p:txBody>
      </p:sp>
      <p:sp>
        <p:nvSpPr>
          <p:cNvPr id="6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Заголовок раздела"/>
          <p:cNvSpPr txBox="1">
            <a:spLocks noGrp="1"/>
          </p:cNvSpPr>
          <p:nvPr>
            <p:ph type="title" hasCustomPrompt="1"/>
          </p:nvPr>
        </p:nvSpPr>
        <p:spPr>
          <a:xfrm>
            <a:off x="643464" y="3637279"/>
            <a:ext cx="11717870" cy="2479042"/>
          </a:xfrm>
          <a:prstGeom prst="rect">
            <a:avLst/>
          </a:prstGeom>
        </p:spPr>
        <p:txBody>
          <a:bodyPr anchor="ctr"/>
          <a:lstStyle>
            <a:lvl1pPr>
              <a:defRPr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Заголовок раздела</a:t>
            </a:r>
          </a:p>
        </p:txBody>
      </p:sp>
      <p:sp>
        <p:nvSpPr>
          <p:cNvPr id="7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380889" y="8170058"/>
            <a:ext cx="236357" cy="22772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643466" y="1794933"/>
            <a:ext cx="11717868" cy="765307"/>
          </a:xfrm>
          <a:prstGeom prst="rect">
            <a:avLst/>
          </a:prstGeom>
        </p:spPr>
        <p:txBody>
          <a:bodyPr anchor="t"/>
          <a:lstStyle>
            <a:lvl1pPr>
              <a:defRPr sz="6000" spc="-119"/>
            </a:lvl1pPr>
          </a:lstStyle>
          <a:p>
            <a:r>
              <a:t>Заголовок слайда</a:t>
            </a:r>
          </a:p>
        </p:txBody>
      </p:sp>
      <p:sp>
        <p:nvSpPr>
          <p:cNvPr id="80" name="Подзаголовок слайда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43466" y="2484779"/>
            <a:ext cx="11717868" cy="498550"/>
          </a:xfrm>
          <a:prstGeom prst="rect">
            <a:avLst/>
          </a:prstGeom>
        </p:spPr>
        <p:txBody>
          <a:bodyPr lIns="24383" tIns="24383" rIns="24383" bIns="24383"/>
          <a:lstStyle>
            <a:lvl1pPr defTabSz="457877">
              <a:defRPr sz="2964"/>
            </a:lvl1pPr>
          </a:lstStyle>
          <a:p>
            <a:r>
              <a:t>Подзаголовок слайда</a:t>
            </a:r>
          </a:p>
        </p:txBody>
      </p:sp>
      <p:sp>
        <p:nvSpPr>
          <p:cNvPr id="8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Заголовок повестки дня"/>
          <p:cNvSpPr txBox="1">
            <a:spLocks noGrp="1"/>
          </p:cNvSpPr>
          <p:nvPr>
            <p:ph type="title" hasCustomPrompt="1"/>
          </p:nvPr>
        </p:nvSpPr>
        <p:spPr>
          <a:xfrm>
            <a:off x="643466" y="1794933"/>
            <a:ext cx="11717868" cy="765387"/>
          </a:xfrm>
          <a:prstGeom prst="rect">
            <a:avLst/>
          </a:prstGeom>
        </p:spPr>
        <p:txBody>
          <a:bodyPr anchor="t"/>
          <a:lstStyle>
            <a:lvl1pPr>
              <a:defRPr sz="6000" spc="-119"/>
            </a:lvl1pPr>
          </a:lstStyle>
          <a:p>
            <a:r>
              <a:t>Заголовок повестки дня</a:t>
            </a:r>
          </a:p>
        </p:txBody>
      </p:sp>
      <p:sp>
        <p:nvSpPr>
          <p:cNvPr id="89" name="Подзаголовок повестки дня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43466" y="2484779"/>
            <a:ext cx="11717868" cy="498550"/>
          </a:xfrm>
          <a:prstGeom prst="rect">
            <a:avLst/>
          </a:prstGeom>
        </p:spPr>
        <p:txBody>
          <a:bodyPr lIns="24383" tIns="24383" rIns="24383" bIns="24383"/>
          <a:lstStyle>
            <a:lvl1pPr defTabSz="457877">
              <a:defRPr sz="2964"/>
            </a:lvl1pPr>
          </a:lstStyle>
          <a:p>
            <a:r>
              <a:t>Подзаголовок повестки дня</a:t>
            </a:r>
          </a:p>
        </p:txBody>
      </p:sp>
      <p:sp>
        <p:nvSpPr>
          <p:cNvPr id="90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643466" y="3485069"/>
            <a:ext cx="11717868" cy="4403207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defRPr b="0" spc="-38"/>
            </a:lvl1pPr>
            <a:lvl2pPr>
              <a:spcBef>
                <a:spcPts val="1200"/>
              </a:spcBef>
              <a:defRPr b="0" spc="-38"/>
            </a:lvl2pPr>
            <a:lvl3pPr>
              <a:spcBef>
                <a:spcPts val="1200"/>
              </a:spcBef>
              <a:defRPr b="0" spc="-38"/>
            </a:lvl3pPr>
            <a:lvl4pPr>
              <a:spcBef>
                <a:spcPts val="1200"/>
              </a:spcBef>
              <a:defRPr b="0" spc="-38"/>
            </a:lvl4pPr>
            <a:lvl5pPr>
              <a:spcBef>
                <a:spcPts val="1200"/>
              </a:spcBef>
              <a:defRPr b="0" spc="-38"/>
            </a:lvl5pPr>
          </a:lstStyle>
          <a:p>
            <a:r>
              <a:t>Темы повестки дня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643464" y="2592528"/>
            <a:ext cx="11717870" cy="24790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093" tIns="27093" rIns="27093" bIns="27093" anchor="b">
            <a:normAutofit/>
          </a:bodyPr>
          <a:lstStyle/>
          <a:p>
            <a:r>
              <a:t>Заголовок презентации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 hasCustomPrompt="1"/>
          </p:nvPr>
        </p:nvSpPr>
        <p:spPr>
          <a:xfrm>
            <a:off x="640715" y="5071568"/>
            <a:ext cx="11717869" cy="1016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7093" tIns="27093" rIns="27093" bIns="27093">
            <a:normAutofit/>
          </a:bodyPr>
          <a:lstStyle/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380889" y="8167800"/>
            <a:ext cx="236357" cy="227720"/>
          </a:xfrm>
          <a:prstGeom prst="rect">
            <a:avLst/>
          </a:prstGeom>
          <a:ln w="3175">
            <a:miter lim="400000"/>
          </a:ln>
        </p:spPr>
        <p:txBody>
          <a:bodyPr wrap="none" lIns="27093" tIns="27093" rIns="27093" bIns="27093" anchor="b">
            <a:spAutoFit/>
          </a:bodyPr>
          <a:lstStyle>
            <a:lvl1pPr defTabSz="415431"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1" i="0" u="none" strike="noStrike" cap="none" spc="-1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1" i="0" u="none" strike="noStrike" cap="none" spc="-1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1" i="0" u="none" strike="noStrike" cap="none" spc="-1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1" i="0" u="none" strike="noStrike" cap="none" spc="-1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1" i="0" u="none" strike="noStrike" cap="none" spc="-1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1" i="0" u="none" strike="noStrike" cap="none" spc="-1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1" i="0" u="none" strike="noStrike" cap="none" spc="-1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1" i="0" u="none" strike="noStrike" cap="none" spc="-1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200" b="1" i="0" u="none" strike="noStrike" cap="none" spc="-1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4154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8.png"/><Relationship Id="rId7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10" Type="http://schemas.openxmlformats.org/officeDocument/2006/relationships/image" Target="../media/image31.jpg"/><Relationship Id="rId4" Type="http://schemas.openxmlformats.org/officeDocument/2006/relationships/image" Target="../media/image25.jpg"/><Relationship Id="rId9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1.png"/><Relationship Id="rId7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rcRect r="10322"/>
          <a:stretch>
            <a:fillRect/>
          </a:stretch>
        </p:blipFill>
        <p:spPr>
          <a:xfrm>
            <a:off x="-40986" y="-29443"/>
            <a:ext cx="13086772" cy="9752857"/>
          </a:xfrm>
          <a:prstGeom prst="rect">
            <a:avLst/>
          </a:prstGeom>
          <a:ln w="3175">
            <a:miter lim="400000"/>
          </a:ln>
        </p:spPr>
      </p:pic>
      <p:pic>
        <p:nvPicPr>
          <p:cNvPr id="152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8789" y="8851269"/>
            <a:ext cx="1890293" cy="50870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9818" y="8998117"/>
            <a:ext cx="12025164" cy="377904"/>
          </a:xfrm>
          <a:prstGeom prst="rect">
            <a:avLst/>
          </a:prstGeom>
          <a:ln w="3175">
            <a:miter lim="400000"/>
          </a:ln>
        </p:spPr>
      </p:pic>
      <p:sp>
        <p:nvSpPr>
          <p:cNvPr id="165" name="Заголовок"/>
          <p:cNvSpPr txBox="1"/>
          <p:nvPr/>
        </p:nvSpPr>
        <p:spPr>
          <a:xfrm>
            <a:off x="1038009" y="478411"/>
            <a:ext cx="5673240" cy="4856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>
              <a:defRPr sz="3200">
                <a:solidFill>
                  <a:srgbClr val="3E434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возможности</a:t>
            </a:r>
          </a:p>
        </p:txBody>
      </p:sp>
      <p:pic>
        <p:nvPicPr>
          <p:cNvPr id="166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1001" y="474079"/>
            <a:ext cx="549488" cy="549487"/>
          </a:xfrm>
          <a:prstGeom prst="rect">
            <a:avLst/>
          </a:prstGeom>
          <a:ln w="3175">
            <a:miter lim="400000"/>
          </a:ln>
        </p:spPr>
      </p:pic>
      <p:sp>
        <p:nvSpPr>
          <p:cNvPr id="2" name="Прямоугольник 1"/>
          <p:cNvSpPr/>
          <p:nvPr/>
        </p:nvSpPr>
        <p:spPr>
          <a:xfrm>
            <a:off x="481001" y="1513173"/>
            <a:ext cx="118772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 algn="l">
              <a:spcBef>
                <a:spcPts val="1780"/>
              </a:spcBef>
              <a:buFont typeface="Arial" panose="020B0604020202020204" pitchFamily="34" charset="0"/>
              <a:buChar char="•"/>
            </a:pPr>
            <a:r>
              <a:rPr lang="ru-RU" sz="2000" spc="-10" dirty="0">
                <a:latin typeface="Arial" panose="020B0604020202020204" pitchFamily="34" charset="0"/>
                <a:cs typeface="Arial" panose="020B0604020202020204" pitchFamily="34" charset="0"/>
              </a:rPr>
              <a:t>Положительные образцы </a:t>
            </a:r>
            <a:r>
              <a:rPr lang="ru-RU" sz="2000" spc="-10" dirty="0" err="1">
                <a:latin typeface="Arial" panose="020B0604020202020204" pitchFamily="34" charset="0"/>
                <a:cs typeface="Arial" panose="020B0604020202020204" pitchFamily="34" charset="0"/>
              </a:rPr>
              <a:t>гемкультуры</a:t>
            </a:r>
            <a:r>
              <a:rPr lang="ru-RU" sz="2000" spc="-10" dirty="0">
                <a:latin typeface="Arial" panose="020B0604020202020204" pitchFamily="34" charset="0"/>
                <a:cs typeface="Arial" panose="020B0604020202020204" pitchFamily="34" charset="0"/>
              </a:rPr>
              <a:t> можно идентифицировать методом прямого нанесения.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54286" y="5780595"/>
            <a:ext cx="2326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Escherichia coli</a:t>
            </a:r>
            <a:endParaRPr 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406120" y="5780595"/>
            <a:ext cx="33826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Staphylococcus aureus</a:t>
            </a:r>
            <a:endParaRPr 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18" y="3103946"/>
            <a:ext cx="12140332" cy="25544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37240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9818" y="8998117"/>
            <a:ext cx="12025164" cy="377904"/>
          </a:xfrm>
          <a:prstGeom prst="rect">
            <a:avLst/>
          </a:prstGeom>
          <a:ln w="3175">
            <a:miter lim="400000"/>
          </a:ln>
        </p:spPr>
      </p:pic>
      <p:pic>
        <p:nvPicPr>
          <p:cNvPr id="160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rcRect r="73625"/>
          <a:stretch>
            <a:fillRect/>
          </a:stretch>
        </p:blipFill>
        <p:spPr>
          <a:xfrm>
            <a:off x="444349" y="395655"/>
            <a:ext cx="782894" cy="661767"/>
          </a:xfrm>
          <a:prstGeom prst="rect">
            <a:avLst/>
          </a:prstGeom>
          <a:ln w="3175">
            <a:miter lim="400000"/>
          </a:ln>
        </p:spPr>
      </p:pic>
      <p:sp>
        <p:nvSpPr>
          <p:cNvPr id="161" name="Заголовок"/>
          <p:cNvSpPr txBox="1"/>
          <p:nvPr/>
        </p:nvSpPr>
        <p:spPr>
          <a:xfrm>
            <a:off x="1238890" y="486456"/>
            <a:ext cx="5785451" cy="4856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>
              <a:defRPr sz="3200">
                <a:solidFill>
                  <a:srgbClr val="3E434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 marL="12700" algn="l">
              <a:spcBef>
                <a:spcPts val="100"/>
              </a:spcBef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возможности </a:t>
            </a:r>
          </a:p>
        </p:txBody>
      </p:sp>
      <p:sp>
        <p:nvSpPr>
          <p:cNvPr id="5" name="Полилиния 4"/>
          <p:cNvSpPr/>
          <p:nvPr/>
        </p:nvSpPr>
        <p:spPr>
          <a:xfrm>
            <a:off x="2104311" y="4438203"/>
            <a:ext cx="719809" cy="349762"/>
          </a:xfrm>
          <a:custGeom>
            <a:avLst/>
            <a:gdLst>
              <a:gd name="connsiteX0" fmla="*/ 0 w 719809"/>
              <a:gd name="connsiteY0" fmla="*/ 349762 h 349762"/>
              <a:gd name="connsiteX1" fmla="*/ 674557 w 719809"/>
              <a:gd name="connsiteY1" fmla="*/ 19978 h 349762"/>
              <a:gd name="connsiteX2" fmla="*/ 659567 w 719809"/>
              <a:gd name="connsiteY2" fmla="*/ 34969 h 34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9809" h="349762">
                <a:moveTo>
                  <a:pt x="0" y="349762"/>
                </a:moveTo>
                <a:lnTo>
                  <a:pt x="674557" y="19978"/>
                </a:lnTo>
                <a:cubicBezTo>
                  <a:pt x="784485" y="-32487"/>
                  <a:pt x="659567" y="34969"/>
                  <a:pt x="659567" y="34969"/>
                </a:cubicBezTo>
              </a:path>
            </a:pathLst>
          </a:cu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4349" y="1405859"/>
            <a:ext cx="122325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2280" indent="-287020" algn="l">
              <a:spcBef>
                <a:spcPts val="5"/>
              </a:spcBef>
              <a:buFont typeface="Wingdings"/>
              <a:buChar char=""/>
              <a:tabLst>
                <a:tab pos="461645" algn="l"/>
                <a:tab pos="462280" algn="l"/>
              </a:tabLst>
            </a:pPr>
            <a:r>
              <a:rPr lang="ru-RU" sz="2000" spc="-5" dirty="0">
                <a:latin typeface="Arial" panose="020B0604020202020204" pitchFamily="34" charset="0"/>
                <a:cs typeface="Arial" panose="020B0604020202020204" pitchFamily="34" charset="0"/>
              </a:rPr>
              <a:t>Анализ смешанных </a:t>
            </a:r>
            <a:r>
              <a:rPr lang="ru-RU" sz="2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культур</a:t>
            </a:r>
            <a:endParaRPr lang="en-US" sz="2000" spc="-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5260" algn="l">
              <a:spcBef>
                <a:spcPts val="5"/>
              </a:spcBef>
              <a:tabLst>
                <a:tab pos="461645" algn="l"/>
                <a:tab pos="462280" algn="l"/>
              </a:tabLst>
            </a:pPr>
            <a:endParaRPr lang="ru-RU" sz="2000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5260" algn="l">
              <a:spcBef>
                <a:spcPts val="5"/>
              </a:spcBef>
              <a:tabLst>
                <a:tab pos="461645" algn="l"/>
                <a:tab pos="462280" algn="l"/>
              </a:tabLst>
            </a:pPr>
            <a:r>
              <a:rPr lang="ru-RU" sz="2000" spc="-5" dirty="0">
                <a:latin typeface="Arial" panose="020B0604020202020204" pitchFamily="34" charset="0"/>
                <a:cs typeface="Arial" panose="020B0604020202020204" pitchFamily="34" charset="0"/>
              </a:rPr>
              <a:t>Специальный раздел ПО позволяет осуществлять идентификацию отдельных видов, входящих в состав смешанных культур, в частности, в тех случаях, когда получить чистые культуры сложно.</a:t>
            </a:r>
          </a:p>
        </p:txBody>
      </p:sp>
      <p:grpSp>
        <p:nvGrpSpPr>
          <p:cNvPr id="15" name="object 285"/>
          <p:cNvGrpSpPr/>
          <p:nvPr/>
        </p:nvGrpSpPr>
        <p:grpSpPr>
          <a:xfrm>
            <a:off x="444349" y="3581538"/>
            <a:ext cx="12192000" cy="3987165"/>
            <a:chOff x="1468727" y="4786884"/>
            <a:chExt cx="12192000" cy="3987165"/>
          </a:xfrm>
        </p:grpSpPr>
        <p:pic>
          <p:nvPicPr>
            <p:cNvPr id="16" name="object 28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68727" y="4796028"/>
              <a:ext cx="4187952" cy="1691639"/>
            </a:xfrm>
            <a:prstGeom prst="rect">
              <a:avLst/>
            </a:prstGeom>
          </p:spPr>
        </p:pic>
        <p:pic>
          <p:nvPicPr>
            <p:cNvPr id="17" name="object 28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35112" y="4786884"/>
              <a:ext cx="4274820" cy="1700783"/>
            </a:xfrm>
            <a:prstGeom prst="rect">
              <a:avLst/>
            </a:prstGeom>
          </p:spPr>
        </p:pic>
        <p:pic>
          <p:nvPicPr>
            <p:cNvPr id="18" name="object 28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04192" y="4786884"/>
              <a:ext cx="4256531" cy="1700783"/>
            </a:xfrm>
            <a:prstGeom prst="rect">
              <a:avLst/>
            </a:prstGeom>
          </p:spPr>
        </p:pic>
        <p:pic>
          <p:nvPicPr>
            <p:cNvPr id="19" name="object 28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68727" y="6487668"/>
              <a:ext cx="12191996" cy="2285999"/>
            </a:xfrm>
            <a:prstGeom prst="rect">
              <a:avLst/>
            </a:prstGeom>
          </p:spPr>
        </p:pic>
        <p:pic>
          <p:nvPicPr>
            <p:cNvPr id="20" name="object 29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68727" y="6487667"/>
              <a:ext cx="4187952" cy="1723644"/>
            </a:xfrm>
            <a:prstGeom prst="rect">
              <a:avLst/>
            </a:prstGeom>
          </p:spPr>
        </p:pic>
        <p:pic>
          <p:nvPicPr>
            <p:cNvPr id="21" name="object 29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35112" y="6487667"/>
              <a:ext cx="4274820" cy="1787652"/>
            </a:xfrm>
            <a:prstGeom prst="rect">
              <a:avLst/>
            </a:prstGeom>
          </p:spPr>
        </p:pic>
        <p:pic>
          <p:nvPicPr>
            <p:cNvPr id="22" name="object 29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404192" y="6487667"/>
              <a:ext cx="4256531" cy="17739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490432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9818" y="8998117"/>
            <a:ext cx="12025164" cy="377904"/>
          </a:xfrm>
          <a:prstGeom prst="rect">
            <a:avLst/>
          </a:prstGeom>
          <a:ln w="3175">
            <a:miter lim="400000"/>
          </a:ln>
        </p:spPr>
      </p:pic>
      <p:sp>
        <p:nvSpPr>
          <p:cNvPr id="165" name="Заголовок"/>
          <p:cNvSpPr txBox="1"/>
          <p:nvPr/>
        </p:nvSpPr>
        <p:spPr>
          <a:xfrm>
            <a:off x="1038013" y="478411"/>
            <a:ext cx="5673240" cy="4856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>
              <a:defRPr sz="3200">
                <a:solidFill>
                  <a:srgbClr val="3E434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возможности</a:t>
            </a:r>
          </a:p>
        </p:txBody>
      </p:sp>
      <p:pic>
        <p:nvPicPr>
          <p:cNvPr id="166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1001" y="474079"/>
            <a:ext cx="549488" cy="549487"/>
          </a:xfrm>
          <a:prstGeom prst="rect">
            <a:avLst/>
          </a:prstGeom>
          <a:ln w="3175">
            <a:miter lim="400000"/>
          </a:ln>
        </p:spPr>
      </p:pic>
      <p:sp>
        <p:nvSpPr>
          <p:cNvPr id="2" name="Прямоугольник 1"/>
          <p:cNvSpPr/>
          <p:nvPr/>
        </p:nvSpPr>
        <p:spPr>
          <a:xfrm>
            <a:off x="481001" y="1513173"/>
            <a:ext cx="118772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 algn="l">
              <a:spcBef>
                <a:spcPts val="1780"/>
              </a:spcBef>
              <a:buFont typeface="Arial" panose="020B0604020202020204" pitchFamily="34" charset="0"/>
              <a:buChar char="•"/>
            </a:pPr>
            <a:r>
              <a:rPr lang="ru-RU" sz="2000" spc="-10" dirty="0">
                <a:latin typeface="Arial" panose="020B0604020202020204" pitchFamily="34" charset="0"/>
                <a:cs typeface="Arial" panose="020B0604020202020204" pitchFamily="34" charset="0"/>
              </a:rPr>
              <a:t>В состав ПО прибора входит раздел для проведения кластерного анализа, позволяющий осуществлять анализ при помощи метода главных компонент (PCA) и гомологического анализа, используемых в клинических исследованиях для идентификации до штамма.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62059" y="6611873"/>
            <a:ext cx="41601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Метод главных компонент 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PCA)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095937" y="6611873"/>
            <a:ext cx="30332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Гомологический анализ</a:t>
            </a:r>
          </a:p>
        </p:txBody>
      </p:sp>
      <p:grpSp>
        <p:nvGrpSpPr>
          <p:cNvPr id="10" name="object 285"/>
          <p:cNvGrpSpPr/>
          <p:nvPr/>
        </p:nvGrpSpPr>
        <p:grpSpPr>
          <a:xfrm>
            <a:off x="1314225" y="3436761"/>
            <a:ext cx="10200131" cy="3040380"/>
            <a:chOff x="2459324" y="4642103"/>
            <a:chExt cx="10200131" cy="3040380"/>
          </a:xfrm>
        </p:grpSpPr>
        <p:pic>
          <p:nvPicPr>
            <p:cNvPr id="11" name="object 28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68512" y="4642103"/>
              <a:ext cx="3352800" cy="1845563"/>
            </a:xfrm>
            <a:prstGeom prst="rect">
              <a:avLst/>
            </a:prstGeom>
          </p:spPr>
        </p:pic>
        <p:pic>
          <p:nvPicPr>
            <p:cNvPr id="13" name="object 28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94464" y="4651247"/>
              <a:ext cx="3364991" cy="1836419"/>
            </a:xfrm>
            <a:prstGeom prst="rect">
              <a:avLst/>
            </a:prstGeom>
          </p:spPr>
        </p:pic>
        <p:pic>
          <p:nvPicPr>
            <p:cNvPr id="14" name="object 28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59324" y="4657343"/>
              <a:ext cx="3355847" cy="1830323"/>
            </a:xfrm>
            <a:prstGeom prst="rect">
              <a:avLst/>
            </a:prstGeom>
          </p:spPr>
        </p:pic>
        <p:pic>
          <p:nvPicPr>
            <p:cNvPr id="16" name="object 29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68512" y="6487667"/>
              <a:ext cx="3352800" cy="1194816"/>
            </a:xfrm>
            <a:prstGeom prst="rect">
              <a:avLst/>
            </a:prstGeom>
          </p:spPr>
        </p:pic>
        <p:pic>
          <p:nvPicPr>
            <p:cNvPr id="17" name="object 29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294464" y="6487667"/>
              <a:ext cx="3364991" cy="1182624"/>
            </a:xfrm>
            <a:prstGeom prst="rect">
              <a:avLst/>
            </a:prstGeom>
          </p:spPr>
        </p:pic>
        <p:pic>
          <p:nvPicPr>
            <p:cNvPr id="18" name="object 29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59324" y="6487667"/>
              <a:ext cx="3355847" cy="11780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57592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Изображение" descr="Изображение"/>
          <p:cNvPicPr>
            <a:picLocks noChangeAspect="1"/>
          </p:cNvPicPr>
          <p:nvPr/>
        </p:nvPicPr>
        <p:blipFill>
          <a:blip r:embed="rId3">
            <a:alphaModFix amt="66612"/>
            <a:extLst/>
          </a:blip>
          <a:stretch>
            <a:fillRect/>
          </a:stretch>
        </p:blipFill>
        <p:spPr>
          <a:xfrm>
            <a:off x="9163767" y="593768"/>
            <a:ext cx="3231386" cy="3250325"/>
          </a:xfrm>
          <a:prstGeom prst="rect">
            <a:avLst/>
          </a:prstGeom>
          <a:ln w="3175">
            <a:miter lim="400000"/>
          </a:ln>
        </p:spPr>
      </p:pic>
      <p:pic>
        <p:nvPicPr>
          <p:cNvPr id="156" name="Изображение" descr="Изображение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9818" y="8998117"/>
            <a:ext cx="12025164" cy="377904"/>
          </a:xfrm>
          <a:prstGeom prst="rect">
            <a:avLst/>
          </a:prstGeom>
          <a:ln w="3175">
            <a:miter lim="400000"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237" y="1394076"/>
            <a:ext cx="5402428" cy="720323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7418" y="2929156"/>
            <a:ext cx="68403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Автоматическая система </a:t>
            </a: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экспресс-идентификации микроорганизмов методом </a:t>
            </a: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масс-спектрометрии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MS 5020</a:t>
            </a:r>
          </a:p>
          <a:p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Производство компании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Zhuhai DL Biotech Co., Ltd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, КНР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4703085"/>
              </p:ext>
            </p:extLst>
          </p:nvPr>
        </p:nvGraphicFramePr>
        <p:xfrm>
          <a:off x="10664357" y="5340811"/>
          <a:ext cx="2017713" cy="216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r:id="rId6" imgW="2017080" imgH="2160000" progId="">
                  <p:embed/>
                </p:oleObj>
              </mc:Choice>
              <mc:Fallback>
                <p:oleObj r:id="rId6" imgW="2017080" imgH="216000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664357" y="5340811"/>
                        <a:ext cx="2017713" cy="2160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9818" y="8998117"/>
            <a:ext cx="12025164" cy="377904"/>
          </a:xfrm>
          <a:prstGeom prst="rect">
            <a:avLst/>
          </a:prstGeom>
          <a:ln w="3175">
            <a:miter lim="400000"/>
          </a:ln>
        </p:spPr>
      </p:pic>
      <p:pic>
        <p:nvPicPr>
          <p:cNvPr id="159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79108" y="-461391"/>
            <a:ext cx="4371107" cy="5537426"/>
          </a:xfrm>
          <a:prstGeom prst="rect">
            <a:avLst/>
          </a:prstGeom>
          <a:ln w="3175">
            <a:miter lim="400000"/>
          </a:ln>
        </p:spPr>
      </p:pic>
      <p:pic>
        <p:nvPicPr>
          <p:cNvPr id="160" name="Изображение" descr="Изображение"/>
          <p:cNvPicPr>
            <a:picLocks noChangeAspect="1"/>
          </p:cNvPicPr>
          <p:nvPr/>
        </p:nvPicPr>
        <p:blipFill>
          <a:blip r:embed="rId4">
            <a:extLst/>
          </a:blip>
          <a:srcRect r="73625"/>
          <a:stretch>
            <a:fillRect/>
          </a:stretch>
        </p:blipFill>
        <p:spPr>
          <a:xfrm>
            <a:off x="444349" y="395655"/>
            <a:ext cx="782894" cy="661767"/>
          </a:xfrm>
          <a:prstGeom prst="rect">
            <a:avLst/>
          </a:prstGeom>
          <a:ln w="3175">
            <a:miter lim="400000"/>
          </a:ln>
        </p:spPr>
      </p:pic>
      <p:sp>
        <p:nvSpPr>
          <p:cNvPr id="161" name="Заголовок"/>
          <p:cNvSpPr txBox="1"/>
          <p:nvPr/>
        </p:nvSpPr>
        <p:spPr>
          <a:xfrm>
            <a:off x="1299560" y="483737"/>
            <a:ext cx="3564009" cy="4856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>
              <a:defRPr sz="3200">
                <a:solidFill>
                  <a:srgbClr val="3E434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800" b="1" spc="-5" dirty="0">
                <a:latin typeface="Arial" panose="020B0604020202020204" pitchFamily="34" charset="0"/>
                <a:cs typeface="Arial" panose="020B0604020202020204" pitchFamily="34" charset="0"/>
              </a:rPr>
              <a:t>ALDI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b="1" spc="-4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2800" b="1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spc="-75" dirty="0">
                <a:latin typeface="Arial" panose="020B0604020202020204" pitchFamily="34" charset="0"/>
                <a:cs typeface="Arial" panose="020B0604020202020204" pitchFamily="34" charset="0"/>
              </a:rPr>
              <a:t>История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719528" y="4062335"/>
            <a:ext cx="1394085" cy="1334124"/>
          </a:xfrm>
          <a:prstGeom prst="ellipse">
            <a:avLst/>
          </a:prstGeom>
          <a:solidFill>
            <a:schemeClr val="bg2">
              <a:lumMod val="75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1455" y="5559748"/>
            <a:ext cx="2190230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lang="ru-RU" sz="1700" spc="-25" dirty="0" err="1">
                <a:latin typeface="Arial" panose="020B0604020202020204" pitchFamily="34" charset="0"/>
                <a:cs typeface="Arial" panose="020B0604020202020204" pitchFamily="34" charset="0"/>
              </a:rPr>
              <a:t>Tanaka</a:t>
            </a:r>
            <a:r>
              <a:rPr lang="ru-RU" sz="17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spc="-5" dirty="0" err="1">
                <a:latin typeface="Arial" panose="020B0604020202020204" pitchFamily="34" charset="0"/>
                <a:cs typeface="Arial" panose="020B0604020202020204" pitchFamily="34" charset="0"/>
              </a:rPr>
              <a:t>Koichi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изобрел метод лазерной десорбции-ионизации (LDI) и получил Нобелевскую премию в области химии</a:t>
            </a:r>
            <a:r>
              <a:rPr lang="ru-RU" sz="1700" spc="-2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06465" y="4421686"/>
            <a:ext cx="2190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lang="en-US" sz="3600" spc="-2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2002</a:t>
            </a:r>
            <a:endParaRPr lang="ru-RU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2939739" y="3588075"/>
            <a:ext cx="1394085" cy="1334124"/>
          </a:xfrm>
          <a:prstGeom prst="ellipse">
            <a:avLst/>
          </a:prstGeom>
          <a:solidFill>
            <a:schemeClr val="bg2">
              <a:lumMod val="75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26676" y="3919718"/>
            <a:ext cx="2190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lang="en-US" sz="3600" spc="-2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r>
              <a:rPr lang="ru-RU" sz="3600" spc="-2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41666" y="1423184"/>
            <a:ext cx="219023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lang="ru-RU" sz="1700" spc="85" dirty="0">
                <a:latin typeface="Arial" panose="020B0604020202020204" pitchFamily="34" charset="0"/>
                <a:cs typeface="Arial" panose="020B0604020202020204" pitchFamily="34" charset="0"/>
              </a:rPr>
              <a:t>Система компании </a:t>
            </a:r>
            <a:r>
              <a:rPr lang="ru-RU" sz="1700" spc="85" dirty="0" err="1">
                <a:latin typeface="Arial" panose="020B0604020202020204" pitchFamily="34" charset="0"/>
                <a:cs typeface="Arial" panose="020B0604020202020204" pitchFamily="34" charset="0"/>
              </a:rPr>
              <a:t>Bruker</a:t>
            </a:r>
            <a:r>
              <a:rPr lang="ru-RU" sz="1700" spc="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spc="85" dirty="0" err="1">
                <a:latin typeface="Arial" panose="020B0604020202020204" pitchFamily="34" charset="0"/>
                <a:cs typeface="Arial" panose="020B0604020202020204" pitchFamily="34" charset="0"/>
              </a:rPr>
              <a:t>Daltonic</a:t>
            </a:r>
            <a:r>
              <a:rPr lang="ru-RU" sz="1700" spc="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spc="55" dirty="0">
                <a:latin typeface="Arial" panose="020B0604020202020204" pitchFamily="34" charset="0"/>
                <a:cs typeface="Arial" panose="020B0604020202020204" pitchFamily="34" charset="0"/>
              </a:rPr>
              <a:t>MALDI </a:t>
            </a:r>
            <a:r>
              <a:rPr lang="ru-RU" sz="1700" spc="-3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Biotyper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впервые начинает применяться для клинической диагностики</a:t>
            </a:r>
            <a:r>
              <a:rPr lang="ru-RU" sz="1700" spc="-1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5192429" y="4032355"/>
            <a:ext cx="1394085" cy="1334124"/>
          </a:xfrm>
          <a:prstGeom prst="ellipse">
            <a:avLst/>
          </a:prstGeom>
          <a:solidFill>
            <a:schemeClr val="bg2">
              <a:lumMod val="75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779366" y="4377854"/>
            <a:ext cx="2190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lang="en-US" sz="3600" spc="-2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3600" spc="-2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ru-R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880968" y="5570982"/>
            <a:ext cx="219023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lang="ru-RU" sz="1700" spc="-10" dirty="0">
                <a:latin typeface="Arial" panose="020B0604020202020204" pitchFamily="34" charset="0"/>
                <a:cs typeface="Arial" panose="020B0604020202020204" pitchFamily="34" charset="0"/>
              </a:rPr>
              <a:t>DL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Biotech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совместно со специалистами из Университета </a:t>
            </a:r>
            <a:r>
              <a:rPr lang="ru-RU" sz="1700" dirty="0" err="1">
                <a:latin typeface="Arial" panose="020B0604020202020204" pitchFamily="34" charset="0"/>
                <a:cs typeface="Arial" panose="020B0604020202020204" pitchFamily="34" charset="0"/>
              </a:rPr>
              <a:t>Xiamen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начали разработку первой в Китае полностью отечественной системы  </a:t>
            </a:r>
            <a:r>
              <a:rPr lang="ru-RU" sz="1700" spc="-10" dirty="0">
                <a:latin typeface="Arial" panose="020B0604020202020204" pitchFamily="34" charset="0"/>
                <a:cs typeface="Arial" panose="020B0604020202020204" pitchFamily="34" charset="0"/>
              </a:rPr>
              <a:t>MALDI-TOF.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7362258" y="3126981"/>
            <a:ext cx="1394085" cy="1334124"/>
          </a:xfrm>
          <a:prstGeom prst="ellipse">
            <a:avLst/>
          </a:prstGeom>
          <a:solidFill>
            <a:schemeClr val="bg2">
              <a:lumMod val="75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marL="0" marR="0" indent="0" algn="ctr" defTabSz="58702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949195" y="3458623"/>
            <a:ext cx="2190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lang="en-US" sz="3600" spc="-2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3600" spc="-2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ru-R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741408" y="1373297"/>
            <a:ext cx="239931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lang="ru-RU" sz="1700" spc="-10" dirty="0">
                <a:latin typeface="Arial" panose="020B0604020202020204" pitchFamily="34" charset="0"/>
                <a:cs typeface="Arial" panose="020B0604020202020204" pitchFamily="34" charset="0"/>
              </a:rPr>
              <a:t>DL</a:t>
            </a:r>
            <a:r>
              <a:rPr lang="ru-RU" sz="17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spc="-5" dirty="0" err="1">
                <a:latin typeface="Arial" panose="020B0604020202020204" pitchFamily="34" charset="0"/>
                <a:cs typeface="Arial" panose="020B0604020202020204" pitchFamily="34" charset="0"/>
              </a:rPr>
              <a:t>Biotech</a:t>
            </a:r>
            <a:r>
              <a:rPr lang="ru-RU" sz="1700" spc="-5" dirty="0">
                <a:latin typeface="Arial" panose="020B0604020202020204" pitchFamily="34" charset="0"/>
                <a:cs typeface="Arial" panose="020B0604020202020204" pitchFamily="34" charset="0"/>
              </a:rPr>
              <a:t> начал выпуск масс-спектрометрической системы 5-го поколения </a:t>
            </a:r>
            <a:r>
              <a:rPr lang="ru-RU" sz="1700" spc="-10" dirty="0" err="1"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  <a:r>
              <a:rPr lang="ru-RU" sz="1700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spc="-10" dirty="0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 5020</a:t>
            </a:r>
          </a:p>
        </p:txBody>
      </p:sp>
      <p:pic>
        <p:nvPicPr>
          <p:cNvPr id="30" name="object 33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86664" y="5939263"/>
            <a:ext cx="3009899" cy="220979"/>
          </a:xfrm>
          <a:prstGeom prst="rect">
            <a:avLst/>
          </a:prstGeom>
        </p:spPr>
      </p:pic>
      <p:pic>
        <p:nvPicPr>
          <p:cNvPr id="34" name="object 34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351612" y="6160242"/>
            <a:ext cx="3044951" cy="2063495"/>
          </a:xfrm>
          <a:prstGeom prst="rect">
            <a:avLst/>
          </a:prstGeom>
        </p:spPr>
      </p:pic>
      <p:sp>
        <p:nvSpPr>
          <p:cNvPr id="5" name="Полилиния 4"/>
          <p:cNvSpPr/>
          <p:nvPr/>
        </p:nvSpPr>
        <p:spPr>
          <a:xfrm>
            <a:off x="2104311" y="4438203"/>
            <a:ext cx="719809" cy="349762"/>
          </a:xfrm>
          <a:custGeom>
            <a:avLst/>
            <a:gdLst>
              <a:gd name="connsiteX0" fmla="*/ 0 w 719809"/>
              <a:gd name="connsiteY0" fmla="*/ 349762 h 349762"/>
              <a:gd name="connsiteX1" fmla="*/ 674557 w 719809"/>
              <a:gd name="connsiteY1" fmla="*/ 19978 h 349762"/>
              <a:gd name="connsiteX2" fmla="*/ 659567 w 719809"/>
              <a:gd name="connsiteY2" fmla="*/ 34969 h 34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9809" h="349762">
                <a:moveTo>
                  <a:pt x="0" y="349762"/>
                </a:moveTo>
                <a:lnTo>
                  <a:pt x="674557" y="19978"/>
                </a:lnTo>
                <a:cubicBezTo>
                  <a:pt x="784485" y="-32487"/>
                  <a:pt x="659567" y="34969"/>
                  <a:pt x="659567" y="34969"/>
                </a:cubicBezTo>
              </a:path>
            </a:pathLst>
          </a:cu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2104311" y="4296994"/>
            <a:ext cx="835428" cy="356737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Прямая соединительная линия 8"/>
          <p:cNvCxnSpPr>
            <a:stCxn id="18" idx="6"/>
            <a:endCxn id="23" idx="2"/>
          </p:cNvCxnSpPr>
          <p:nvPr/>
        </p:nvCxnSpPr>
        <p:spPr>
          <a:xfrm>
            <a:off x="4333824" y="4255137"/>
            <a:ext cx="858605" cy="44428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Прямая соединительная линия 11"/>
          <p:cNvCxnSpPr>
            <a:stCxn id="23" idx="6"/>
            <a:endCxn id="26" idx="3"/>
          </p:cNvCxnSpPr>
          <p:nvPr/>
        </p:nvCxnSpPr>
        <p:spPr>
          <a:xfrm flipV="1">
            <a:off x="6586514" y="4265727"/>
            <a:ext cx="979903" cy="433690"/>
          </a:xfrm>
          <a:prstGeom prst="line">
            <a:avLst/>
          </a:prstGeom>
          <a:noFill/>
          <a:ln w="127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9818" y="8998117"/>
            <a:ext cx="12025164" cy="377904"/>
          </a:xfrm>
          <a:prstGeom prst="rect">
            <a:avLst/>
          </a:prstGeom>
          <a:ln w="3175">
            <a:miter lim="400000"/>
          </a:ln>
        </p:spPr>
      </p:pic>
      <p:sp>
        <p:nvSpPr>
          <p:cNvPr id="165" name="Заголовок"/>
          <p:cNvSpPr txBox="1"/>
          <p:nvPr/>
        </p:nvSpPr>
        <p:spPr>
          <a:xfrm>
            <a:off x="1099086" y="504857"/>
            <a:ext cx="4509140" cy="4856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>
              <a:defRPr sz="3200">
                <a:solidFill>
                  <a:srgbClr val="3E434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800" b="1" spc="-5" dirty="0">
                <a:latin typeface="Arial" panose="020B0604020202020204" pitchFamily="34" charset="0"/>
                <a:cs typeface="Arial" panose="020B0604020202020204" pitchFamily="34" charset="0"/>
              </a:rPr>
              <a:t>ALDI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b="1" spc="-4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2800" b="1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spc="-110" dirty="0">
                <a:latin typeface="Arial" panose="020B0604020202020204" pitchFamily="34" charset="0"/>
                <a:cs typeface="Arial" panose="020B0604020202020204" pitchFamily="34" charset="0"/>
              </a:rPr>
              <a:t>Схема </a:t>
            </a:r>
            <a:r>
              <a:rPr lang="ru-RU" sz="2800" b="1" spc="-11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работы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6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1001" y="474079"/>
            <a:ext cx="549488" cy="549487"/>
          </a:xfrm>
          <a:prstGeom prst="rect">
            <a:avLst/>
          </a:prstGeom>
          <a:ln w="3175">
            <a:miter lim="400000"/>
          </a:ln>
        </p:spPr>
      </p:pic>
      <p:sp>
        <p:nvSpPr>
          <p:cNvPr id="2" name="Прямоугольник 1"/>
          <p:cNvSpPr/>
          <p:nvPr/>
        </p:nvSpPr>
        <p:spPr>
          <a:xfrm>
            <a:off x="481001" y="2150626"/>
            <a:ext cx="5143292" cy="2249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Два метода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пробоподготовки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образцов: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</a:t>
            </a:r>
            <a:r>
              <a:rPr lang="ru-RU" sz="20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_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Прямое нанесение для грамотрицательных бактерий типа </a:t>
            </a:r>
            <a:r>
              <a:rPr lang="en-US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ru-RU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coli</a:t>
            </a:r>
            <a:r>
              <a:rPr lang="ru-RU" sz="2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</a:t>
            </a:r>
            <a:r>
              <a:rPr lang="ru-RU" sz="20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_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Белковая экстракция для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грамположи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-тельных бактерий или грибов с мощной клеточной стенкой.</a:t>
            </a:r>
          </a:p>
        </p:txBody>
      </p:sp>
      <p:pic>
        <p:nvPicPr>
          <p:cNvPr id="7" name="Рисунок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533" y="2150626"/>
            <a:ext cx="6266352" cy="5940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9818" y="8998117"/>
            <a:ext cx="12025164" cy="377904"/>
          </a:xfrm>
          <a:prstGeom prst="rect">
            <a:avLst/>
          </a:prstGeom>
          <a:ln w="3175">
            <a:miter lim="400000"/>
          </a:ln>
        </p:spPr>
      </p:pic>
      <p:pic>
        <p:nvPicPr>
          <p:cNvPr id="160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rcRect r="73625"/>
          <a:stretch>
            <a:fillRect/>
          </a:stretch>
        </p:blipFill>
        <p:spPr>
          <a:xfrm>
            <a:off x="444349" y="395655"/>
            <a:ext cx="782894" cy="661767"/>
          </a:xfrm>
          <a:prstGeom prst="rect">
            <a:avLst/>
          </a:prstGeom>
          <a:ln w="3175">
            <a:miter lim="400000"/>
          </a:ln>
        </p:spPr>
      </p:pic>
      <p:sp>
        <p:nvSpPr>
          <p:cNvPr id="161" name="Заголовок"/>
          <p:cNvSpPr txBox="1"/>
          <p:nvPr/>
        </p:nvSpPr>
        <p:spPr>
          <a:xfrm>
            <a:off x="1221069" y="483737"/>
            <a:ext cx="4713042" cy="4856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>
              <a:defRPr sz="3200">
                <a:solidFill>
                  <a:srgbClr val="3E434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MALDI-TOF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Схема работы</a:t>
            </a:r>
          </a:p>
        </p:txBody>
      </p:sp>
      <p:sp>
        <p:nvSpPr>
          <p:cNvPr id="5" name="Полилиния 4"/>
          <p:cNvSpPr/>
          <p:nvPr/>
        </p:nvSpPr>
        <p:spPr>
          <a:xfrm>
            <a:off x="2104311" y="4438203"/>
            <a:ext cx="719809" cy="349762"/>
          </a:xfrm>
          <a:custGeom>
            <a:avLst/>
            <a:gdLst>
              <a:gd name="connsiteX0" fmla="*/ 0 w 719809"/>
              <a:gd name="connsiteY0" fmla="*/ 349762 h 349762"/>
              <a:gd name="connsiteX1" fmla="*/ 674557 w 719809"/>
              <a:gd name="connsiteY1" fmla="*/ 19978 h 349762"/>
              <a:gd name="connsiteX2" fmla="*/ 659567 w 719809"/>
              <a:gd name="connsiteY2" fmla="*/ 34969 h 34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9809" h="349762">
                <a:moveTo>
                  <a:pt x="0" y="349762"/>
                </a:moveTo>
                <a:lnTo>
                  <a:pt x="674557" y="19978"/>
                </a:lnTo>
                <a:cubicBezTo>
                  <a:pt x="784485" y="-32487"/>
                  <a:pt x="659567" y="34969"/>
                  <a:pt x="659567" y="34969"/>
                </a:cubicBezTo>
              </a:path>
            </a:pathLst>
          </a:cu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pic>
        <p:nvPicPr>
          <p:cNvPr id="21" name="Рисунок 2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38" y="1998506"/>
            <a:ext cx="8326860" cy="4746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483" y="3230253"/>
            <a:ext cx="3021499" cy="35151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789366" y="1553426"/>
            <a:ext cx="4971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spcBef>
                <a:spcPts val="95"/>
              </a:spcBef>
            </a:pPr>
            <a:r>
              <a:rPr lang="ru-RU" sz="1800" spc="-5" dirty="0">
                <a:latin typeface="Arial" panose="020B0604020202020204" pitchFamily="34" charset="0"/>
                <a:cs typeface="Arial" panose="020B0604020202020204" pitchFamily="34" charset="0"/>
              </a:rPr>
              <a:t>1.Выбрать ячейки с материалом на мишени.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4238" y="6790408"/>
            <a:ext cx="230990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800" spc="-5" dirty="0">
                <a:latin typeface="Arial" panose="020B0604020202020204" pitchFamily="34" charset="0"/>
                <a:cs typeface="Arial" panose="020B0604020202020204" pitchFamily="34" charset="0"/>
              </a:rPr>
              <a:t>2.Щелкнуть по “</a:t>
            </a:r>
            <a:r>
              <a:rPr lang="ru-RU" sz="1800" spc="-5" dirty="0" err="1">
                <a:latin typeface="Arial" panose="020B0604020202020204" pitchFamily="34" charset="0"/>
                <a:cs typeface="Arial" panose="020B0604020202020204" pitchFamily="34" charset="0"/>
              </a:rPr>
              <a:t>register</a:t>
            </a:r>
            <a:r>
              <a:rPr lang="ru-RU" sz="1800" spc="-5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ru-RU" sz="18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8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ввод </a:t>
            </a:r>
            <a:r>
              <a:rPr lang="ru-RU" sz="1800" spc="-5" dirty="0">
                <a:latin typeface="Arial" panose="020B0604020202020204" pitchFamily="34" charset="0"/>
                <a:cs typeface="Arial" panose="020B0604020202020204" pitchFamily="34" charset="0"/>
              </a:rPr>
              <a:t>информации </a:t>
            </a:r>
            <a:endParaRPr lang="ru-RU" sz="1800" spc="-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8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об </a:t>
            </a:r>
            <a:r>
              <a:rPr lang="ru-RU" sz="1800" spc="-5" dirty="0">
                <a:latin typeface="Arial" panose="020B0604020202020204" pitchFamily="34" charset="0"/>
                <a:cs typeface="Arial" panose="020B0604020202020204" pitchFamily="34" charset="0"/>
              </a:rPr>
              <a:t>анализируемых </a:t>
            </a:r>
            <a:r>
              <a:rPr lang="ru-RU" sz="1800" spc="-20" dirty="0">
                <a:latin typeface="Arial" panose="020B0604020202020204" pitchFamily="34" charset="0"/>
                <a:cs typeface="Arial" panose="020B0604020202020204" pitchFamily="34" charset="0"/>
              </a:rPr>
              <a:t> образцах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14544" y="6721133"/>
            <a:ext cx="5808641" cy="4420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5080">
              <a:lnSpc>
                <a:spcPct val="142500"/>
              </a:lnSpc>
              <a:spcBef>
                <a:spcPts val="100"/>
              </a:spcBef>
            </a:pPr>
            <a:r>
              <a:rPr lang="ru-RU" sz="1800" spc="-43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spc="-5" dirty="0">
                <a:latin typeface="Arial" panose="020B0604020202020204" pitchFamily="34" charset="0"/>
                <a:cs typeface="Arial" panose="020B0604020202020204" pitchFamily="34" charset="0"/>
              </a:rPr>
              <a:t>3. Щелкнуть по </a:t>
            </a:r>
            <a:r>
              <a:rPr lang="ru-RU" sz="18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collect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ru-RU" sz="1800" spc="-55" dirty="0">
                <a:latin typeface="Arial" panose="020B0604020202020204" pitchFamily="34" charset="0"/>
                <a:cs typeface="Arial" panose="020B0604020202020204" pitchFamily="34" charset="0"/>
              </a:rPr>
              <a:t> и запустить процесс анализа</a:t>
            </a:r>
            <a:r>
              <a:rPr lang="ru-RU" sz="1800" spc="-5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5049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9818" y="8998117"/>
            <a:ext cx="12025164" cy="377904"/>
          </a:xfrm>
          <a:prstGeom prst="rect">
            <a:avLst/>
          </a:prstGeom>
          <a:ln w="3175">
            <a:miter lim="400000"/>
          </a:ln>
        </p:spPr>
      </p:pic>
      <p:sp>
        <p:nvSpPr>
          <p:cNvPr id="165" name="Заголовок"/>
          <p:cNvSpPr txBox="1"/>
          <p:nvPr/>
        </p:nvSpPr>
        <p:spPr>
          <a:xfrm>
            <a:off x="1106194" y="474079"/>
            <a:ext cx="5159960" cy="54715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>
              <a:defRPr sz="3200">
                <a:solidFill>
                  <a:srgbClr val="3E434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b="1" spc="-5" dirty="0">
                <a:latin typeface="Arial" panose="020B0604020202020204" pitchFamily="34" charset="0"/>
                <a:cs typeface="Arial" panose="020B0604020202020204" pitchFamily="34" charset="0"/>
              </a:rPr>
              <a:t>ALDI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b="1" spc="-4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b="1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spc="-110" dirty="0">
                <a:latin typeface="Arial" panose="020B0604020202020204" pitchFamily="34" charset="0"/>
                <a:cs typeface="Arial" panose="020B0604020202020204" pitchFamily="34" charset="0"/>
              </a:rPr>
              <a:t>Схема </a:t>
            </a:r>
            <a:r>
              <a:rPr lang="ru-RU" b="1" spc="-11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6" name="Изображение" descr="Изображение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1001" y="474079"/>
            <a:ext cx="549488" cy="549487"/>
          </a:xfrm>
          <a:prstGeom prst="rect">
            <a:avLst/>
          </a:prstGeom>
          <a:ln w="3175">
            <a:miter lim="400000"/>
          </a:ln>
        </p:spPr>
      </p:pic>
      <p:sp>
        <p:nvSpPr>
          <p:cNvPr id="2" name="Прямоугольник 1"/>
          <p:cNvSpPr/>
          <p:nvPr/>
        </p:nvSpPr>
        <p:spPr>
          <a:xfrm>
            <a:off x="481001" y="1513173"/>
            <a:ext cx="5143292" cy="6288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l">
              <a:spcBef>
                <a:spcPts val="1780"/>
              </a:spcBef>
            </a:pPr>
            <a:r>
              <a:rPr lang="ru-RU" sz="2000" b="1" spc="-10" dirty="0">
                <a:latin typeface="Arial" panose="020B0604020202020204" pitchFamily="34" charset="0"/>
                <a:cs typeface="Arial" panose="020B0604020202020204" pitchFamily="34" charset="0"/>
              </a:rPr>
              <a:t>Многоразовая стальная мишень</a:t>
            </a:r>
            <a:r>
              <a:rPr lang="ru-RU" sz="2000" spc="-5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l">
              <a:lnSpc>
                <a:spcPct val="150000"/>
              </a:lnSpc>
              <a:spcBef>
                <a:spcPts val="45"/>
              </a:spcBef>
            </a:pPr>
            <a:r>
              <a:rPr lang="ru-RU" sz="1800" spc="-5" dirty="0">
                <a:latin typeface="Arial" panose="020B0604020202020204" pitchFamily="34" charset="0"/>
                <a:cs typeface="Arial" panose="020B0604020202020204" pitchFamily="34" charset="0"/>
              </a:rPr>
              <a:t>1) Специальное покрытие позволяет добиться идеально ровной поверхности мишени и обеспечивает ее многоразовое </a:t>
            </a:r>
            <a:r>
              <a:rPr lang="ru-RU" sz="18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использование</a:t>
            </a:r>
            <a:r>
              <a:rPr lang="en-US" sz="18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18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spc="-45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spc="-45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l">
              <a:lnSpc>
                <a:spcPct val="150000"/>
              </a:lnSpc>
              <a:spcBef>
                <a:spcPts val="45"/>
              </a:spcBef>
            </a:pPr>
            <a:r>
              <a:rPr lang="ru-RU" sz="1800" spc="-5" dirty="0">
                <a:latin typeface="Arial" panose="020B0604020202020204" pitchFamily="34" charset="0"/>
                <a:cs typeface="Arial" panose="020B0604020202020204" pitchFamily="34" charset="0"/>
              </a:rPr>
              <a:t>2) Выделенные места для нанесения контрольных </a:t>
            </a:r>
            <a:r>
              <a:rPr lang="ru-RU" sz="18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материалов</a:t>
            </a:r>
            <a:r>
              <a:rPr lang="en-US" sz="18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l"/>
            <a:endParaRPr lang="ru-RU" sz="18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l"/>
            <a:r>
              <a:rPr lang="ru-RU" sz="2000" b="1" spc="-10" dirty="0">
                <a:latin typeface="Arial" panose="020B0604020202020204" pitchFamily="34" charset="0"/>
                <a:cs typeface="Arial" panose="020B0604020202020204" pitchFamily="34" charset="0"/>
              </a:rPr>
              <a:t>Реагенты</a:t>
            </a:r>
            <a:r>
              <a:rPr lang="ru-RU" sz="2400" b="1" spc="-10" dirty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5" algn="l">
              <a:spcBef>
                <a:spcPts val="1005"/>
              </a:spcBef>
              <a:tabLst>
                <a:tab pos="258445" algn="l"/>
              </a:tabLst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Зарегистрированный отечественный набор реагентов «MALDI TOF Проба». В состав набора входят:</a:t>
            </a:r>
          </a:p>
          <a:p>
            <a:pPr marL="12065" algn="l">
              <a:spcBef>
                <a:spcPts val="1005"/>
              </a:spcBef>
              <a:tabLst>
                <a:tab pos="258445" algn="l"/>
              </a:tabLst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1) порционная матрица; </a:t>
            </a:r>
          </a:p>
          <a:p>
            <a:pPr algn="l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2) бактериальный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стандарт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3) органический растворитель (OS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4) 70% муравьиная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кислота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5)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ацетонитрил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3631" y="4273552"/>
            <a:ext cx="3777095" cy="3172111"/>
          </a:xfrm>
          <a:prstGeom prst="rect">
            <a:avLst/>
          </a:prstGeom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361529"/>
              </p:ext>
            </p:extLst>
          </p:nvPr>
        </p:nvGraphicFramePr>
        <p:xfrm>
          <a:off x="7583631" y="1847451"/>
          <a:ext cx="3777095" cy="2425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r:id="rId6" imgW="3456720" imgH="2219040" progId="">
                  <p:embed/>
                </p:oleObj>
              </mc:Choice>
              <mc:Fallback>
                <p:oleObj r:id="rId6" imgW="3456720" imgH="22190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83631" y="1847451"/>
                        <a:ext cx="3777095" cy="24255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61306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9818" y="8998117"/>
            <a:ext cx="12025164" cy="377904"/>
          </a:xfrm>
          <a:prstGeom prst="rect">
            <a:avLst/>
          </a:prstGeom>
          <a:ln w="3175">
            <a:miter lim="400000"/>
          </a:ln>
        </p:spPr>
      </p:pic>
      <p:pic>
        <p:nvPicPr>
          <p:cNvPr id="160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rcRect r="73625"/>
          <a:stretch>
            <a:fillRect/>
          </a:stretch>
        </p:blipFill>
        <p:spPr>
          <a:xfrm>
            <a:off x="444349" y="395655"/>
            <a:ext cx="782894" cy="661767"/>
          </a:xfrm>
          <a:prstGeom prst="rect">
            <a:avLst/>
          </a:prstGeom>
          <a:ln w="3175">
            <a:miter lim="400000"/>
          </a:ln>
        </p:spPr>
      </p:pic>
      <p:sp>
        <p:nvSpPr>
          <p:cNvPr id="161" name="Заголовок"/>
          <p:cNvSpPr txBox="1"/>
          <p:nvPr/>
        </p:nvSpPr>
        <p:spPr>
          <a:xfrm>
            <a:off x="1333415" y="238208"/>
            <a:ext cx="6399401" cy="92931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>
              <a:defRPr sz="3200">
                <a:solidFill>
                  <a:srgbClr val="3E434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 marL="12700" algn="l">
              <a:spcBef>
                <a:spcPts val="100"/>
              </a:spcBef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Оптимизированный дизайн: 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l">
              <a:spcBef>
                <a:spcPts val="100"/>
              </a:spcBef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простота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 работе и обслуживании</a:t>
            </a:r>
          </a:p>
        </p:txBody>
      </p:sp>
      <p:sp>
        <p:nvSpPr>
          <p:cNvPr id="5" name="Полилиния 4"/>
          <p:cNvSpPr/>
          <p:nvPr/>
        </p:nvSpPr>
        <p:spPr>
          <a:xfrm>
            <a:off x="2104311" y="4438203"/>
            <a:ext cx="719809" cy="349762"/>
          </a:xfrm>
          <a:custGeom>
            <a:avLst/>
            <a:gdLst>
              <a:gd name="connsiteX0" fmla="*/ 0 w 719809"/>
              <a:gd name="connsiteY0" fmla="*/ 349762 h 349762"/>
              <a:gd name="connsiteX1" fmla="*/ 674557 w 719809"/>
              <a:gd name="connsiteY1" fmla="*/ 19978 h 349762"/>
              <a:gd name="connsiteX2" fmla="*/ 659567 w 719809"/>
              <a:gd name="connsiteY2" fmla="*/ 34969 h 34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9809" h="349762">
                <a:moveTo>
                  <a:pt x="0" y="349762"/>
                </a:moveTo>
                <a:lnTo>
                  <a:pt x="674557" y="19978"/>
                </a:lnTo>
                <a:cubicBezTo>
                  <a:pt x="784485" y="-32487"/>
                  <a:pt x="659567" y="34969"/>
                  <a:pt x="659567" y="34969"/>
                </a:cubicBezTo>
              </a:path>
            </a:pathLst>
          </a:cu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4349" y="1698467"/>
            <a:ext cx="9633527" cy="2303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2280" indent="-287020" algn="l">
              <a:spcBef>
                <a:spcPts val="5"/>
              </a:spcBef>
              <a:buFont typeface="Wingdings"/>
              <a:buChar char=""/>
              <a:tabLst>
                <a:tab pos="461645" algn="l"/>
                <a:tab pos="462280" algn="l"/>
              </a:tabLst>
            </a:pPr>
            <a:r>
              <a:rPr lang="ru-RU" sz="2000" spc="-5" dirty="0">
                <a:latin typeface="Arial" panose="020B0604020202020204" pitchFamily="34" charset="0"/>
                <a:cs typeface="Arial" panose="020B0604020202020204" pitchFamily="34" charset="0"/>
              </a:rPr>
              <a:t>Компактный прибор – высота </a:t>
            </a:r>
            <a:r>
              <a:rPr lang="ru-RU" sz="2000" spc="-10" dirty="0">
                <a:latin typeface="Arial" panose="020B0604020202020204" pitchFamily="34" charset="0"/>
                <a:cs typeface="Arial" panose="020B0604020202020204" pitchFamily="34" charset="0"/>
              </a:rPr>
              <a:t>1150 мм, небольшой объем</a:t>
            </a:r>
            <a:r>
              <a:rPr lang="ru-RU" sz="2000" spc="-5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75"/>
              </a:spcBef>
              <a:buFont typeface="Wingdings"/>
              <a:buChar char=""/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2280" indent="-287020" algn="l">
              <a:buFont typeface="Wingdings"/>
              <a:buChar char=""/>
              <a:tabLst>
                <a:tab pos="461645" algn="l"/>
                <a:tab pos="462280" algn="l"/>
              </a:tabLst>
            </a:pPr>
            <a:r>
              <a:rPr lang="ru-RU" sz="2000" spc="-10" dirty="0">
                <a:latin typeface="Arial" panose="020B0604020202020204" pitchFamily="34" charset="0"/>
                <a:cs typeface="Arial" panose="020B0604020202020204" pitchFamily="34" charset="0"/>
              </a:rPr>
              <a:t>Внешние панели прибора выполнены из акрила, на панели выведены кнопки и индикаторы, выдающие четкую информацию о текущем состоянии оборудования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75"/>
              </a:spcBef>
              <a:buFont typeface="Wingdings"/>
              <a:buChar char=""/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2280" indent="-287020" algn="l">
              <a:buFont typeface="Wingdings"/>
              <a:buChar char=""/>
              <a:tabLst>
                <a:tab pos="461645" algn="l"/>
                <a:tab pos="462280" algn="l"/>
              </a:tabLst>
            </a:pPr>
            <a:r>
              <a:rPr lang="ru-RU" sz="2000" spc="-5" dirty="0">
                <a:latin typeface="Arial" panose="020B0604020202020204" pitchFamily="34" charset="0"/>
                <a:cs typeface="Arial" panose="020B0604020202020204" pitchFamily="34" charset="0"/>
              </a:rPr>
              <a:t>Боковые панели на защелках позволяют легко получить доступ внутрь прибора для технического обслуживания.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796" y="4444454"/>
            <a:ext cx="9035055" cy="379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873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9818" y="8998117"/>
            <a:ext cx="12025164" cy="377904"/>
          </a:xfrm>
          <a:prstGeom prst="rect">
            <a:avLst/>
          </a:prstGeom>
          <a:ln w="3175">
            <a:miter lim="400000"/>
          </a:ln>
        </p:spPr>
      </p:pic>
      <p:sp>
        <p:nvSpPr>
          <p:cNvPr id="165" name="Заголовок"/>
          <p:cNvSpPr txBox="1"/>
          <p:nvPr/>
        </p:nvSpPr>
        <p:spPr>
          <a:xfrm>
            <a:off x="1070416" y="478411"/>
            <a:ext cx="5746979" cy="4856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>
              <a:defRPr sz="3200">
                <a:solidFill>
                  <a:srgbClr val="3E434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Современная аппаратная часть</a:t>
            </a:r>
          </a:p>
        </p:txBody>
      </p:sp>
      <p:pic>
        <p:nvPicPr>
          <p:cNvPr id="166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1001" y="474079"/>
            <a:ext cx="549488" cy="549487"/>
          </a:xfrm>
          <a:prstGeom prst="rect">
            <a:avLst/>
          </a:prstGeom>
          <a:ln w="3175">
            <a:miter lim="400000"/>
          </a:ln>
        </p:spPr>
      </p:pic>
      <p:sp>
        <p:nvSpPr>
          <p:cNvPr id="2" name="Прямоугольник 1"/>
          <p:cNvSpPr/>
          <p:nvPr/>
        </p:nvSpPr>
        <p:spPr>
          <a:xfrm>
            <a:off x="481001" y="1513173"/>
            <a:ext cx="11877254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l">
              <a:spcBef>
                <a:spcPts val="1780"/>
              </a:spcBef>
            </a:pPr>
            <a:r>
              <a:rPr lang="ru-RU" sz="2000" b="1" spc="-10" dirty="0">
                <a:latin typeface="Arial" panose="020B0604020202020204" pitchFamily="34" charset="0"/>
                <a:cs typeface="Arial" panose="020B0604020202020204" pitchFamily="34" charset="0"/>
              </a:rPr>
              <a:t>Источник ионов </a:t>
            </a:r>
            <a:r>
              <a:rPr lang="ru-RU" sz="2000" b="1" spc="-10" dirty="0" err="1"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  <a:r>
              <a:rPr lang="ru-RU" sz="2000" b="1" spc="-10" dirty="0">
                <a:latin typeface="Arial" panose="020B0604020202020204" pitchFamily="34" charset="0"/>
                <a:cs typeface="Arial" panose="020B0604020202020204" pitchFamily="34" charset="0"/>
              </a:rPr>
              <a:t> MS 5020</a:t>
            </a:r>
          </a:p>
          <a:p>
            <a:pPr marL="355600" indent="-342900" algn="l">
              <a:spcBef>
                <a:spcPts val="1780"/>
              </a:spcBef>
              <a:buFont typeface="Arial" panose="020B0604020202020204" pitchFamily="34" charset="0"/>
              <a:buChar char="•"/>
            </a:pPr>
            <a:r>
              <a:rPr lang="ru-RU" sz="2000" spc="-10" dirty="0">
                <a:latin typeface="Arial" panose="020B0604020202020204" pitchFamily="34" charset="0"/>
                <a:cs typeface="Arial" panose="020B0604020202020204" pitchFamily="34" charset="0"/>
              </a:rPr>
              <a:t>Азотный лазер 337 </a:t>
            </a:r>
            <a:r>
              <a:rPr lang="ru-RU" sz="2000" spc="-10" dirty="0" err="1">
                <a:latin typeface="Arial" panose="020B0604020202020204" pitchFamily="34" charset="0"/>
                <a:cs typeface="Arial" panose="020B0604020202020204" pitchFamily="34" charset="0"/>
              </a:rPr>
              <a:t>нм</a:t>
            </a:r>
            <a:r>
              <a:rPr lang="ru-RU" sz="2000" spc="-10" dirty="0">
                <a:latin typeface="Arial" panose="020B0604020202020204" pitchFamily="34" charset="0"/>
                <a:cs typeface="Arial" panose="020B0604020202020204" pitchFamily="34" charset="0"/>
              </a:rPr>
              <a:t> УФ производства немецкой компании LTB (такие же лазеры используется в аналогичных моделях </a:t>
            </a:r>
            <a:r>
              <a:rPr lang="ru-RU" sz="2000" spc="-10" dirty="0" err="1">
                <a:latin typeface="Arial" panose="020B0604020202020204" pitchFamily="34" charset="0"/>
                <a:cs typeface="Arial" panose="020B0604020202020204" pitchFamily="34" charset="0"/>
              </a:rPr>
              <a:t>Bruker</a:t>
            </a:r>
            <a:r>
              <a:rPr lang="ru-RU" sz="2000" spc="-1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55600" indent="-342900" algn="l">
              <a:spcBef>
                <a:spcPts val="1780"/>
              </a:spcBef>
              <a:buFont typeface="Arial" panose="020B0604020202020204" pitchFamily="34" charset="0"/>
              <a:buChar char="•"/>
            </a:pPr>
            <a:r>
              <a:rPr lang="ru-RU" sz="2000" spc="-10" dirty="0">
                <a:latin typeface="Arial" panose="020B0604020202020204" pitchFamily="34" charset="0"/>
                <a:cs typeface="Arial" panose="020B0604020202020204" pitchFamily="34" charset="0"/>
              </a:rPr>
              <a:t>Специальное покрытие источника ионов для предотвращения его </a:t>
            </a:r>
            <a:r>
              <a:rPr lang="ru-RU" sz="20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загрязнения</a:t>
            </a:r>
            <a:endParaRPr lang="en-US" sz="2000" spc="-1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l">
              <a:spcBef>
                <a:spcPts val="1780"/>
              </a:spcBef>
            </a:pPr>
            <a:r>
              <a:rPr lang="ru-RU" sz="2000" b="1" spc="-10" dirty="0">
                <a:latin typeface="Arial" panose="020B0604020202020204" pitchFamily="34" charset="0"/>
                <a:cs typeface="Arial" panose="020B0604020202020204" pitchFamily="34" charset="0"/>
              </a:rPr>
              <a:t>Детектор </a:t>
            </a:r>
            <a:r>
              <a:rPr lang="ru-RU" sz="2000" b="1" spc="-10" dirty="0" err="1"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  <a:r>
              <a:rPr lang="ru-RU" sz="2000" b="1" spc="-10" dirty="0">
                <a:latin typeface="Arial" panose="020B0604020202020204" pitchFamily="34" charset="0"/>
                <a:cs typeface="Arial" panose="020B0604020202020204" pitchFamily="34" charset="0"/>
              </a:rPr>
              <a:t> MS 5020</a:t>
            </a:r>
          </a:p>
          <a:p>
            <a:pPr marL="355600" indent="-342900" algn="l">
              <a:spcBef>
                <a:spcPts val="1780"/>
              </a:spcBef>
              <a:buFont typeface="Arial" panose="020B0604020202020204" pitchFamily="34" charset="0"/>
              <a:buChar char="•"/>
            </a:pPr>
            <a:r>
              <a:rPr lang="ru-RU" sz="2000" spc="-10" dirty="0">
                <a:latin typeface="Arial" panose="020B0604020202020204" pitchFamily="34" charset="0"/>
                <a:cs typeface="Arial" panose="020B0604020202020204" pitchFamily="34" charset="0"/>
              </a:rPr>
              <a:t>Сверхбыстрое накопление спектров – обработка данных на частоте 1 </a:t>
            </a:r>
            <a:r>
              <a:rPr lang="ru-RU" sz="2000" spc="-10" dirty="0" err="1">
                <a:latin typeface="Arial" panose="020B0604020202020204" pitchFamily="34" charset="0"/>
                <a:cs typeface="Arial" panose="020B0604020202020204" pitchFamily="34" charset="0"/>
              </a:rPr>
              <a:t>гГц</a:t>
            </a:r>
            <a:r>
              <a:rPr lang="ru-RU" sz="2000" spc="-10" dirty="0">
                <a:latin typeface="Arial" panose="020B0604020202020204" pitchFamily="34" charset="0"/>
                <a:cs typeface="Arial" panose="020B0604020202020204" pitchFamily="34" charset="0"/>
              </a:rPr>
              <a:t>, высокая чувствительность позволяет использовать короткую времяпролетную трубу длиной менее 0,62 м.</a:t>
            </a:r>
          </a:p>
          <a:p>
            <a:pPr marL="12700" algn="l">
              <a:spcBef>
                <a:spcPts val="1780"/>
              </a:spcBef>
            </a:pPr>
            <a:endParaRPr lang="ru-RU" sz="2000" spc="-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7" y="5417820"/>
            <a:ext cx="7470393" cy="2700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393" y="5417820"/>
            <a:ext cx="4070437" cy="270094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448395" y="8219886"/>
            <a:ext cx="5250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Низкомолекулярные соединения - загрязнения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811175" y="8214221"/>
            <a:ext cx="4350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Высокая частота накопления спектров</a:t>
            </a:r>
          </a:p>
        </p:txBody>
      </p:sp>
    </p:spTree>
    <p:extLst>
      <p:ext uri="{BB962C8B-B14F-4D97-AF65-F5344CB8AC3E}">
        <p14:creationId xmlns:p14="http://schemas.microsoft.com/office/powerpoint/2010/main" val="30025117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2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9818" y="8998117"/>
            <a:ext cx="12025164" cy="377904"/>
          </a:xfrm>
          <a:prstGeom prst="rect">
            <a:avLst/>
          </a:prstGeom>
          <a:ln w="3175">
            <a:miter lim="400000"/>
          </a:ln>
        </p:spPr>
      </p:pic>
      <p:pic>
        <p:nvPicPr>
          <p:cNvPr id="160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rcRect r="73625"/>
          <a:stretch>
            <a:fillRect/>
          </a:stretch>
        </p:blipFill>
        <p:spPr>
          <a:xfrm>
            <a:off x="444349" y="395655"/>
            <a:ext cx="782894" cy="661767"/>
          </a:xfrm>
          <a:prstGeom prst="rect">
            <a:avLst/>
          </a:prstGeom>
          <a:ln w="3175">
            <a:miter lim="400000"/>
          </a:ln>
        </p:spPr>
      </p:pic>
      <p:sp>
        <p:nvSpPr>
          <p:cNvPr id="161" name="Заголовок"/>
          <p:cNvSpPr txBox="1"/>
          <p:nvPr/>
        </p:nvSpPr>
        <p:spPr>
          <a:xfrm>
            <a:off x="1238890" y="486456"/>
            <a:ext cx="2371055" cy="4856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7093" tIns="27093" rIns="27093" bIns="27093" anchor="ctr">
            <a:spAutoFit/>
          </a:bodyPr>
          <a:lstStyle>
            <a:lvl1pPr>
              <a:defRPr sz="3200">
                <a:solidFill>
                  <a:srgbClr val="3E434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 marL="12700" algn="l">
              <a:spcBef>
                <a:spcPts val="100"/>
              </a:spcBef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База данных</a:t>
            </a:r>
          </a:p>
        </p:txBody>
      </p:sp>
      <p:sp>
        <p:nvSpPr>
          <p:cNvPr id="5" name="Полилиния 4"/>
          <p:cNvSpPr/>
          <p:nvPr/>
        </p:nvSpPr>
        <p:spPr>
          <a:xfrm>
            <a:off x="2104311" y="4438203"/>
            <a:ext cx="719809" cy="349762"/>
          </a:xfrm>
          <a:custGeom>
            <a:avLst/>
            <a:gdLst>
              <a:gd name="connsiteX0" fmla="*/ 0 w 719809"/>
              <a:gd name="connsiteY0" fmla="*/ 349762 h 349762"/>
              <a:gd name="connsiteX1" fmla="*/ 674557 w 719809"/>
              <a:gd name="connsiteY1" fmla="*/ 19978 h 349762"/>
              <a:gd name="connsiteX2" fmla="*/ 659567 w 719809"/>
              <a:gd name="connsiteY2" fmla="*/ 34969 h 34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9809" h="349762">
                <a:moveTo>
                  <a:pt x="0" y="349762"/>
                </a:moveTo>
                <a:lnTo>
                  <a:pt x="674557" y="19978"/>
                </a:lnTo>
                <a:cubicBezTo>
                  <a:pt x="784485" y="-32487"/>
                  <a:pt x="659567" y="34969"/>
                  <a:pt x="659567" y="34969"/>
                </a:cubicBezTo>
              </a:path>
            </a:pathLst>
          </a:cu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4349" y="1405859"/>
            <a:ext cx="122325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2280" indent="-287020" algn="l">
              <a:spcBef>
                <a:spcPts val="5"/>
              </a:spcBef>
              <a:buFont typeface="Wingdings"/>
              <a:buChar char=""/>
              <a:tabLst>
                <a:tab pos="461645" algn="l"/>
                <a:tab pos="462280" algn="l"/>
              </a:tabLst>
            </a:pPr>
            <a:r>
              <a:rPr lang="ru-RU" sz="2000" spc="-5" dirty="0">
                <a:latin typeface="Arial" panose="020B0604020202020204" pitchFamily="34" charset="0"/>
                <a:cs typeface="Arial" panose="020B0604020202020204" pitchFamily="34" charset="0"/>
              </a:rPr>
              <a:t>Каждый штамм перед тем, как будет использован для включения в состав базы данных, должен быть идентифицирован при помощи </a:t>
            </a:r>
            <a:r>
              <a:rPr lang="ru-RU" sz="2000" spc="-5" dirty="0" err="1">
                <a:latin typeface="Arial" panose="020B0604020202020204" pitchFamily="34" charset="0"/>
                <a:cs typeface="Arial" panose="020B0604020202020204" pitchFamily="34" charset="0"/>
              </a:rPr>
              <a:t>секвенирования</a:t>
            </a:r>
            <a:r>
              <a:rPr lang="ru-RU" sz="2000" spc="-5" dirty="0">
                <a:latin typeface="Arial" panose="020B0604020202020204" pitchFamily="34" charset="0"/>
                <a:cs typeface="Arial" panose="020B0604020202020204" pitchFamily="34" charset="0"/>
              </a:rPr>
              <a:t> 16S </a:t>
            </a:r>
            <a:r>
              <a:rPr lang="ru-RU" sz="2000" spc="-5" dirty="0" err="1">
                <a:latin typeface="Arial" panose="020B0604020202020204" pitchFamily="34" charset="0"/>
                <a:cs typeface="Arial" panose="020B0604020202020204" pitchFamily="34" charset="0"/>
              </a:rPr>
              <a:t>рДНК</a:t>
            </a:r>
            <a:r>
              <a:rPr lang="ru-RU" sz="2000" spc="-5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62280" indent="-287020" algn="l">
              <a:spcBef>
                <a:spcPts val="5"/>
              </a:spcBef>
              <a:buFont typeface="Wingdings"/>
              <a:buChar char=""/>
              <a:tabLst>
                <a:tab pos="461645" algn="l"/>
                <a:tab pos="462280" algn="l"/>
              </a:tabLst>
            </a:pPr>
            <a:endParaRPr lang="ru-RU" sz="2000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2280" indent="-287020" algn="l">
              <a:spcBef>
                <a:spcPts val="5"/>
              </a:spcBef>
              <a:buFont typeface="Wingdings"/>
              <a:buChar char=""/>
              <a:tabLst>
                <a:tab pos="461645" algn="l"/>
                <a:tab pos="462280" algn="l"/>
              </a:tabLst>
            </a:pPr>
            <a:r>
              <a:rPr lang="ru-RU" sz="2000" spc="-5" dirty="0">
                <a:latin typeface="Arial" panose="020B0604020202020204" pitchFamily="34" charset="0"/>
                <a:cs typeface="Arial" panose="020B0604020202020204" pitchFamily="34" charset="0"/>
              </a:rPr>
              <a:t>Для получения спектров выбранных штаммов используются оба метода </a:t>
            </a:r>
            <a:r>
              <a:rPr lang="ru-RU" sz="2000" spc="-5" dirty="0" err="1">
                <a:latin typeface="Arial" panose="020B0604020202020204" pitchFamily="34" charset="0"/>
                <a:cs typeface="Arial" panose="020B0604020202020204" pitchFamily="34" charset="0"/>
              </a:rPr>
              <a:t>пробоподготовки</a:t>
            </a:r>
            <a:r>
              <a:rPr lang="ru-RU" sz="2000" spc="-5" dirty="0">
                <a:latin typeface="Arial" panose="020B0604020202020204" pitchFamily="34" charset="0"/>
                <a:cs typeface="Arial" panose="020B0604020202020204" pitchFamily="34" charset="0"/>
              </a:rPr>
              <a:t>: прямое нанесение и белковая </a:t>
            </a:r>
            <a:r>
              <a:rPr lang="ru-RU" sz="20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экстракция</a:t>
            </a:r>
          </a:p>
          <a:p>
            <a:pPr marL="175260" algn="l">
              <a:spcBef>
                <a:spcPts val="5"/>
              </a:spcBef>
              <a:tabLst>
                <a:tab pos="461645" algn="l"/>
                <a:tab pos="462280" algn="l"/>
              </a:tabLst>
            </a:pPr>
            <a:endParaRPr lang="ru-RU" sz="2000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5260" algn="l">
              <a:spcBef>
                <a:spcPts val="5"/>
              </a:spcBef>
              <a:tabLst>
                <a:tab pos="461645" algn="l"/>
                <a:tab pos="462280" algn="l"/>
              </a:tabLst>
            </a:pPr>
            <a:r>
              <a:rPr lang="ru-RU" sz="2000" spc="-5" dirty="0">
                <a:latin typeface="Arial" panose="020B0604020202020204" pitchFamily="34" charset="0"/>
                <a:cs typeface="Arial" panose="020B0604020202020204" pitchFamily="34" charset="0"/>
              </a:rPr>
              <a:t>Образцы с использованием обоих методов </a:t>
            </a:r>
            <a:r>
              <a:rPr lang="ru-RU" sz="2000" spc="-5" dirty="0" err="1">
                <a:latin typeface="Arial" panose="020B0604020202020204" pitchFamily="34" charset="0"/>
                <a:cs typeface="Arial" panose="020B0604020202020204" pitchFamily="34" charset="0"/>
              </a:rPr>
              <a:t>пробоподготовки</a:t>
            </a:r>
            <a:r>
              <a:rPr lang="ru-RU" sz="2000" spc="-5" dirty="0">
                <a:latin typeface="Arial" panose="020B0604020202020204" pitchFamily="34" charset="0"/>
                <a:cs typeface="Arial" panose="020B0604020202020204" pitchFamily="34" charset="0"/>
              </a:rPr>
              <a:t> наносятся на не менее чем три позиции на мишени, после чего для каждого получают не менее 24 спектров, которые потом объединяют.</a:t>
            </a:r>
          </a:p>
        </p:txBody>
      </p:sp>
      <p:grpSp>
        <p:nvGrpSpPr>
          <p:cNvPr id="8" name="object 2"/>
          <p:cNvGrpSpPr/>
          <p:nvPr/>
        </p:nvGrpSpPr>
        <p:grpSpPr>
          <a:xfrm>
            <a:off x="-7136391" y="2477423"/>
            <a:ext cx="19609808" cy="3676839"/>
            <a:chOff x="1468727" y="1915667"/>
            <a:chExt cx="12192000" cy="2286000"/>
          </a:xfrm>
        </p:grpSpPr>
        <p:pic>
          <p:nvPicPr>
            <p:cNvPr id="9" name="object 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58472" y="3320795"/>
              <a:ext cx="2622804" cy="880871"/>
            </a:xfrm>
            <a:prstGeom prst="rect">
              <a:avLst/>
            </a:prstGeom>
          </p:spPr>
        </p:pic>
        <p:pic>
          <p:nvPicPr>
            <p:cNvPr id="10" name="object 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83624" y="3454907"/>
              <a:ext cx="2493264" cy="746759"/>
            </a:xfrm>
            <a:prstGeom prst="rect">
              <a:avLst/>
            </a:prstGeom>
          </p:spPr>
        </p:pic>
      </p:grpSp>
      <p:grpSp>
        <p:nvGrpSpPr>
          <p:cNvPr id="11" name="object 287"/>
          <p:cNvGrpSpPr/>
          <p:nvPr/>
        </p:nvGrpSpPr>
        <p:grpSpPr>
          <a:xfrm>
            <a:off x="758532" y="6154262"/>
            <a:ext cx="9003353" cy="2061481"/>
            <a:chOff x="6383624" y="4201667"/>
            <a:chExt cx="5597652" cy="1281684"/>
          </a:xfrm>
        </p:grpSpPr>
        <p:pic>
          <p:nvPicPr>
            <p:cNvPr id="13" name="object 28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8472" y="4201667"/>
              <a:ext cx="2622804" cy="1281684"/>
            </a:xfrm>
            <a:prstGeom prst="rect">
              <a:avLst/>
            </a:prstGeom>
          </p:spPr>
        </p:pic>
        <p:pic>
          <p:nvPicPr>
            <p:cNvPr id="14" name="object 29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83624" y="4201667"/>
              <a:ext cx="2493264" cy="11475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66005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093" tIns="27093" rIns="27093" bIns="27093" numCol="1" spcCol="38100" rtlCol="0" anchor="ctr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496</Words>
  <Application>Microsoft Office PowerPoint</Application>
  <PresentationFormat>Произвольный</PresentationFormat>
  <Paragraphs>69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Helvetica Neue</vt:lpstr>
      <vt:lpstr>Helvetica Neue Medium</vt:lpstr>
      <vt:lpstr>Montserrat Bold</vt:lpstr>
      <vt:lpstr>Wingdings</vt:lpstr>
      <vt:lpstr>21_BasicWhite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Игумнов Сергей</dc:creator>
  <cp:lastModifiedBy>Игумнов Сергей</cp:lastModifiedBy>
  <cp:revision>13</cp:revision>
  <dcterms:modified xsi:type="dcterms:W3CDTF">2023-01-27T11:08:53Z</dcterms:modified>
</cp:coreProperties>
</file>